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107"/>
  </p:notesMasterIdLst>
  <p:sldIdLst>
    <p:sldId id="256" r:id="rId5"/>
    <p:sldId id="348" r:id="rId6"/>
    <p:sldId id="257" r:id="rId7"/>
    <p:sldId id="362" r:id="rId8"/>
    <p:sldId id="312" r:id="rId9"/>
    <p:sldId id="313" r:id="rId10"/>
    <p:sldId id="314" r:id="rId11"/>
    <p:sldId id="315" r:id="rId12"/>
    <p:sldId id="316" r:id="rId13"/>
    <p:sldId id="317" r:id="rId14"/>
    <p:sldId id="360" r:id="rId15"/>
    <p:sldId id="266" r:id="rId16"/>
    <p:sldId id="361" r:id="rId17"/>
    <p:sldId id="267" r:id="rId18"/>
    <p:sldId id="354" r:id="rId19"/>
    <p:sldId id="265" r:id="rId20"/>
    <p:sldId id="318" r:id="rId21"/>
    <p:sldId id="319" r:id="rId22"/>
    <p:sldId id="328" r:id="rId23"/>
    <p:sldId id="322" r:id="rId24"/>
    <p:sldId id="355" r:id="rId25"/>
    <p:sldId id="320" r:id="rId26"/>
    <p:sldId id="324" r:id="rId27"/>
    <p:sldId id="263" r:id="rId28"/>
    <p:sldId id="268" r:id="rId29"/>
    <p:sldId id="321" r:id="rId30"/>
    <p:sldId id="323" r:id="rId31"/>
    <p:sldId id="270" r:id="rId32"/>
    <p:sldId id="272" r:id="rId33"/>
    <p:sldId id="325" r:id="rId34"/>
    <p:sldId id="276" r:id="rId35"/>
    <p:sldId id="339" r:id="rId36"/>
    <p:sldId id="271" r:id="rId37"/>
    <p:sldId id="363" r:id="rId38"/>
    <p:sldId id="269" r:id="rId39"/>
    <p:sldId id="365" r:id="rId40"/>
    <p:sldId id="274" r:id="rId41"/>
    <p:sldId id="353" r:id="rId42"/>
    <p:sldId id="352" r:id="rId43"/>
    <p:sldId id="329" r:id="rId44"/>
    <p:sldId id="350" r:id="rId45"/>
    <p:sldId id="327" r:id="rId46"/>
    <p:sldId id="280" r:id="rId47"/>
    <p:sldId id="275" r:id="rId48"/>
    <p:sldId id="277" r:id="rId49"/>
    <p:sldId id="279" r:id="rId50"/>
    <p:sldId id="282" r:id="rId51"/>
    <p:sldId id="283" r:id="rId52"/>
    <p:sldId id="284" r:id="rId53"/>
    <p:sldId id="285" r:id="rId54"/>
    <p:sldId id="286" r:id="rId55"/>
    <p:sldId id="287" r:id="rId56"/>
    <p:sldId id="289" r:id="rId57"/>
    <p:sldId id="288" r:id="rId58"/>
    <p:sldId id="290" r:id="rId59"/>
    <p:sldId id="294" r:id="rId60"/>
    <p:sldId id="295" r:id="rId61"/>
    <p:sldId id="326" r:id="rId62"/>
    <p:sldId id="340" r:id="rId63"/>
    <p:sldId id="341" r:id="rId64"/>
    <p:sldId id="297" r:id="rId65"/>
    <p:sldId id="333" r:id="rId66"/>
    <p:sldId id="303" r:id="rId67"/>
    <p:sldId id="332" r:id="rId68"/>
    <p:sldId id="305" r:id="rId69"/>
    <p:sldId id="304" r:id="rId70"/>
    <p:sldId id="346" r:id="rId71"/>
    <p:sldId id="298" r:id="rId72"/>
    <p:sldId id="345" r:id="rId73"/>
    <p:sldId id="306" r:id="rId74"/>
    <p:sldId id="359" r:id="rId75"/>
    <p:sldId id="344" r:id="rId76"/>
    <p:sldId id="342" r:id="rId77"/>
    <p:sldId id="371" r:id="rId78"/>
    <p:sldId id="299" r:id="rId79"/>
    <p:sldId id="300" r:id="rId80"/>
    <p:sldId id="372" r:id="rId81"/>
    <p:sldId id="301" r:id="rId82"/>
    <p:sldId id="330" r:id="rId83"/>
    <p:sldId id="347" r:id="rId84"/>
    <p:sldId id="307" r:id="rId85"/>
    <p:sldId id="331" r:id="rId86"/>
    <p:sldId id="309" r:id="rId87"/>
    <p:sldId id="334" r:id="rId88"/>
    <p:sldId id="373" r:id="rId89"/>
    <p:sldId id="335" r:id="rId90"/>
    <p:sldId id="302" r:id="rId91"/>
    <p:sldId id="336" r:id="rId92"/>
    <p:sldId id="258" r:id="rId93"/>
    <p:sldId id="259" r:id="rId94"/>
    <p:sldId id="311" r:id="rId95"/>
    <p:sldId id="260" r:id="rId96"/>
    <p:sldId id="261" r:id="rId97"/>
    <p:sldId id="264" r:id="rId98"/>
    <p:sldId id="273" r:id="rId99"/>
    <p:sldId id="292" r:id="rId100"/>
    <p:sldId id="293" r:id="rId101"/>
    <p:sldId id="366" r:id="rId102"/>
    <p:sldId id="367" r:id="rId103"/>
    <p:sldId id="368" r:id="rId104"/>
    <p:sldId id="369" r:id="rId105"/>
    <p:sldId id="37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4E5"/>
    <a:srgbClr val="0A5D66"/>
    <a:srgbClr val="FF9933"/>
    <a:srgbClr val="2E75B6"/>
    <a:srgbClr val="F2F2F2"/>
    <a:srgbClr val="666666"/>
    <a:srgbClr val="E2E71F"/>
    <a:srgbClr val="04175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44092" autoAdjust="0"/>
    <p:restoredTop sz="82143" autoAdjust="0"/>
  </p:normalViewPr>
  <p:slideViewPr>
    <p:cSldViewPr snapToGrid="0">
      <p:cViewPr>
        <p:scale>
          <a:sx n="75" d="100"/>
          <a:sy n="75" d="100"/>
        </p:scale>
        <p:origin x="3053" y="132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68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12/11/2017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not forget that the first actual computer “bug” was a HARDWARE issue, NOT a “software” bug (circa 1946 on the “Mark II” computer)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24</a:t>
            </a:fld>
            <a:endParaRPr lang="en-GB"/>
          </a:p>
        </p:txBody>
      </p:sp>
    </p:spTree>
    <p:extLst>
      <p:ext uri="{BB962C8B-B14F-4D97-AF65-F5344CB8AC3E}">
        <p14:creationId xmlns:p14="http://schemas.microsoft.com/office/powerpoint/2010/main" val="249843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1</a:t>
            </a:r>
            <a:r>
              <a:rPr lang="en-US" baseline="30000" dirty="0"/>
              <a:t>st</a:t>
            </a:r>
            <a:r>
              <a:rPr lang="en-US" dirty="0"/>
              <a:t> takeaway lesson from today, kids – Monitoring of ANY production environment or system is </a:t>
            </a:r>
            <a:r>
              <a:rPr lang="en-US" i="1" dirty="0"/>
              <a:t>essential</a:t>
            </a:r>
            <a:r>
              <a:rPr lang="en-US" i="0" dirty="0"/>
              <a:t>, and it’s extremely irresponsible to put something into Prod without doing so.</a:t>
            </a:r>
            <a:endParaRPr lang="en-ZA" i="0" dirty="0"/>
          </a:p>
        </p:txBody>
      </p:sp>
      <p:sp>
        <p:nvSpPr>
          <p:cNvPr id="4" name="Slide Number Placeholder 3"/>
          <p:cNvSpPr>
            <a:spLocks noGrp="1"/>
          </p:cNvSpPr>
          <p:nvPr>
            <p:ph type="sldNum" sz="quarter" idx="10"/>
          </p:nvPr>
        </p:nvSpPr>
        <p:spPr/>
        <p:txBody>
          <a:bodyPr/>
          <a:lstStyle/>
          <a:p>
            <a:fld id="{7EB8C794-77EE-4724-B493-2E0907BFA558}" type="slidenum">
              <a:rPr lang="en-GB" smtClean="0"/>
              <a:t>25</a:t>
            </a:fld>
            <a:endParaRPr lang="en-GB"/>
          </a:p>
        </p:txBody>
      </p:sp>
    </p:spTree>
    <p:extLst>
      <p:ext uri="{BB962C8B-B14F-4D97-AF65-F5344CB8AC3E}">
        <p14:creationId xmlns:p14="http://schemas.microsoft.com/office/powerpoint/2010/main" val="110723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is NOT ‘Auditing’ or ‘Usage Analysis’ or ‘Search Analytics’ or even finding software bugs in a misbehaving web part using the Developer Dashboard…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246512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Monitoring is NOT per se “Remediation”. It’s also not Auditing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27</a:t>
            </a:fld>
            <a:endParaRPr lang="en-GB"/>
          </a:p>
        </p:txBody>
      </p:sp>
    </p:spTree>
    <p:extLst>
      <p:ext uri="{BB962C8B-B14F-4D97-AF65-F5344CB8AC3E}">
        <p14:creationId xmlns:p14="http://schemas.microsoft.com/office/powerpoint/2010/main" val="3517981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Ad-hoc / in passing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29</a:t>
            </a:fld>
            <a:endParaRPr lang="en-GB"/>
          </a:p>
        </p:txBody>
      </p:sp>
    </p:spTree>
    <p:extLst>
      <p:ext uri="{BB962C8B-B14F-4D97-AF65-F5344CB8AC3E}">
        <p14:creationId xmlns:p14="http://schemas.microsoft.com/office/powerpoint/2010/main" val="1272296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33</a:t>
            </a:fld>
            <a:endParaRPr lang="en-GB"/>
          </a:p>
        </p:txBody>
      </p:sp>
    </p:spTree>
    <p:extLst>
      <p:ext uri="{BB962C8B-B14F-4D97-AF65-F5344CB8AC3E}">
        <p14:creationId xmlns:p14="http://schemas.microsoft.com/office/powerpoint/2010/main" val="124930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Warning 2: I’m </a:t>
            </a:r>
            <a:r>
              <a:rPr lang="en-US" dirty="0"/>
              <a:t>going to go kind of fast because there are some items I’m sure </a:t>
            </a:r>
            <a:r>
              <a:rPr lang="en-US" i="1" dirty="0"/>
              <a:t>every one</a:t>
            </a:r>
            <a:r>
              <a:rPr lang="en-US" dirty="0"/>
              <a:t> of you will know, but maybe there are a few things that will be new or useful..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3619283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do manual monitoring = “What” do we monitor, “When” do we monitor which pieces, “Who” does what, “How” do we check those items…Let’s try answer some of those questions.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35</a:t>
            </a:fld>
            <a:endParaRPr lang="en-GB"/>
          </a:p>
        </p:txBody>
      </p:sp>
    </p:spTree>
    <p:extLst>
      <p:ext uri="{BB962C8B-B14F-4D97-AF65-F5344CB8AC3E}">
        <p14:creationId xmlns:p14="http://schemas.microsoft.com/office/powerpoint/2010/main" val="4138417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is a bit of an old dog – a sprightly one to be sure, but having that maturity means we’re don’t have to start from scratch</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36</a:t>
            </a:fld>
            <a:endParaRPr lang="en-GB"/>
          </a:p>
        </p:txBody>
      </p:sp>
    </p:spTree>
    <p:extLst>
      <p:ext uri="{BB962C8B-B14F-4D97-AF65-F5344CB8AC3E}">
        <p14:creationId xmlns:p14="http://schemas.microsoft.com/office/powerpoint/2010/main" val="158646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Articles</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00544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402885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runs on an OS, and SQL Server, of course. Also consider things like load balancer, physical network, etc.</a:t>
            </a:r>
          </a:p>
          <a:p>
            <a:r>
              <a:rPr lang="en-US" dirty="0"/>
              <a:t>They’re “underpants” because they’re</a:t>
            </a:r>
          </a:p>
          <a:p>
            <a:pPr marL="228600" indent="-228600">
              <a:buAutoNum type="arabicParenR"/>
            </a:pPr>
            <a:r>
              <a:rPr lang="en-US" dirty="0"/>
              <a:t>Hopefully self evident</a:t>
            </a:r>
          </a:p>
          <a:p>
            <a:pPr marL="228600" indent="-228600">
              <a:buAutoNum type="arabicParenR"/>
            </a:pPr>
            <a:r>
              <a:rPr lang="en-US" dirty="0"/>
              <a:t>May or may not be </a:t>
            </a:r>
            <a:r>
              <a:rPr lang="en-US" i="1" dirty="0"/>
              <a:t>your</a:t>
            </a:r>
            <a:r>
              <a:rPr lang="en-US" dirty="0"/>
              <a:t> responsibility to monitor</a:t>
            </a:r>
          </a:p>
          <a:p>
            <a:pPr marL="228600" indent="-228600">
              <a:buAutoNum type="arabicParenR"/>
            </a:pPr>
            <a:r>
              <a:rPr lang="en-US" dirty="0"/>
              <a:t>Less interesting because they aren’t </a:t>
            </a:r>
            <a:r>
              <a:rPr lang="en-US" i="1" dirty="0"/>
              <a:t>SharePoint</a:t>
            </a:r>
            <a:r>
              <a:rPr lang="en-US" dirty="0"/>
              <a:t> per se</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Although linkages - Health </a:t>
            </a:r>
            <a:r>
              <a:rPr lang="en-US" dirty="0" err="1"/>
              <a:t>Analyser</a:t>
            </a:r>
            <a:r>
              <a:rPr lang="en-US" dirty="0"/>
              <a:t> pushes events into Event Viewer</a:t>
            </a:r>
            <a:endParaRPr lang="en-ZA" dirty="0"/>
          </a:p>
          <a:p>
            <a:pPr marL="685800" lvl="1" indent="-228600">
              <a:buAutoNum type="arabicParenR"/>
            </a:pPr>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40</a:t>
            </a:fld>
            <a:endParaRPr lang="en-GB"/>
          </a:p>
        </p:txBody>
      </p:sp>
    </p:spTree>
    <p:extLst>
      <p:ext uri="{BB962C8B-B14F-4D97-AF65-F5344CB8AC3E}">
        <p14:creationId xmlns:p14="http://schemas.microsoft.com/office/powerpoint/2010/main" val="1512686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“SP” stuff…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41</a:t>
            </a:fld>
            <a:endParaRPr lang="en-GB"/>
          </a:p>
        </p:txBody>
      </p:sp>
    </p:spTree>
    <p:extLst>
      <p:ext uri="{BB962C8B-B14F-4D97-AF65-F5344CB8AC3E}">
        <p14:creationId xmlns:p14="http://schemas.microsoft.com/office/powerpoint/2010/main" val="1970236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Some warnings: Warning 1 - the next slides have some things that are OBVIOUS (hence “the smoking will kill you” meme), but I have to do mention them, to do otherwise would be irresponsible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42</a:t>
            </a:fld>
            <a:endParaRPr lang="en-GB"/>
          </a:p>
        </p:txBody>
      </p:sp>
    </p:spTree>
    <p:extLst>
      <p:ext uri="{BB962C8B-B14F-4D97-AF65-F5344CB8AC3E}">
        <p14:creationId xmlns:p14="http://schemas.microsoft.com/office/powerpoint/2010/main" val="3381940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47</a:t>
            </a:fld>
            <a:endParaRPr lang="en-GB"/>
          </a:p>
        </p:txBody>
      </p:sp>
    </p:spTree>
    <p:extLst>
      <p:ext uri="{BB962C8B-B14F-4D97-AF65-F5344CB8AC3E}">
        <p14:creationId xmlns:p14="http://schemas.microsoft.com/office/powerpoint/2010/main" val="2075736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Unexpected and Critical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49</a:t>
            </a:fld>
            <a:endParaRPr lang="en-GB"/>
          </a:p>
        </p:txBody>
      </p:sp>
    </p:spTree>
    <p:extLst>
      <p:ext uri="{BB962C8B-B14F-4D97-AF65-F5344CB8AC3E}">
        <p14:creationId xmlns:p14="http://schemas.microsoft.com/office/powerpoint/2010/main" val="4198027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51</a:t>
            </a:fld>
            <a:endParaRPr lang="en-GB"/>
          </a:p>
        </p:txBody>
      </p:sp>
    </p:spTree>
    <p:extLst>
      <p:ext uri="{BB962C8B-B14F-4D97-AF65-F5344CB8AC3E}">
        <p14:creationId xmlns:p14="http://schemas.microsoft.com/office/powerpoint/2010/main" val="2992897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52</a:t>
            </a:fld>
            <a:endParaRPr lang="en-GB"/>
          </a:p>
        </p:txBody>
      </p:sp>
    </p:spTree>
    <p:extLst>
      <p:ext uri="{BB962C8B-B14F-4D97-AF65-F5344CB8AC3E}">
        <p14:creationId xmlns:p14="http://schemas.microsoft.com/office/powerpoint/2010/main" val="3554642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things you can basically ONLY get through PowerShell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56</a:t>
            </a:fld>
            <a:endParaRPr lang="en-GB"/>
          </a:p>
        </p:txBody>
      </p:sp>
    </p:spTree>
    <p:extLst>
      <p:ext uri="{BB962C8B-B14F-4D97-AF65-F5344CB8AC3E}">
        <p14:creationId xmlns:p14="http://schemas.microsoft.com/office/powerpoint/2010/main" val="347319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Use-</a:t>
            </a:r>
            <a:r>
              <a:rPr lang="en-ZA" sz="1200" b="0" i="0" kern="1200" dirty="0" err="1">
                <a:solidFill>
                  <a:schemeClr val="tx1"/>
                </a:solidFill>
                <a:effectLst/>
                <a:latin typeface="+mn-lt"/>
                <a:ea typeface="+mn-ea"/>
                <a:cs typeface="+mn-cs"/>
              </a:rPr>
              <a:t>CacheCluster</a:t>
            </a:r>
            <a:r>
              <a:rPr lang="en-ZA" sz="1200" b="0" i="0" kern="1200" dirty="0">
                <a:solidFill>
                  <a:schemeClr val="tx1"/>
                </a:solidFill>
                <a:effectLst/>
                <a:latin typeface="+mn-lt"/>
                <a:ea typeface="+mn-ea"/>
                <a:cs typeface="+mn-cs"/>
              </a:rPr>
              <a:t> is a pre-</a:t>
            </a:r>
            <a:r>
              <a:rPr lang="en-ZA" sz="1200" b="0" i="0" kern="1200" dirty="0" err="1">
                <a:solidFill>
                  <a:schemeClr val="tx1"/>
                </a:solidFill>
                <a:effectLst/>
                <a:latin typeface="+mn-lt"/>
                <a:ea typeface="+mn-ea"/>
                <a:cs typeface="+mn-cs"/>
              </a:rPr>
              <a:t>req</a:t>
            </a:r>
            <a:r>
              <a:rPr lang="en-ZA" sz="1200" b="0" i="0" kern="1200" dirty="0">
                <a:solidFill>
                  <a:schemeClr val="tx1"/>
                </a:solidFill>
                <a:effectLst/>
                <a:latin typeface="+mn-lt"/>
                <a:ea typeface="+mn-ea"/>
                <a:cs typeface="+mn-cs"/>
              </a:rPr>
              <a:t> command…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57</a:t>
            </a:fld>
            <a:endParaRPr lang="en-GB"/>
          </a:p>
        </p:txBody>
      </p:sp>
    </p:spTree>
    <p:extLst>
      <p:ext uri="{BB962C8B-B14F-4D97-AF65-F5344CB8AC3E}">
        <p14:creationId xmlns:p14="http://schemas.microsoft.com/office/powerpoint/2010/main" val="4254032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certainly accomplish a lot with manual monitoring, as these guys discovered 100 years ago in the Ford production line, but there are many reasons the auto manufacturers have switched AWAY from manual labor…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58</a:t>
            </a:fld>
            <a:endParaRPr lang="en-GB"/>
          </a:p>
        </p:txBody>
      </p:sp>
    </p:spTree>
    <p:extLst>
      <p:ext uri="{BB962C8B-B14F-4D97-AF65-F5344CB8AC3E}">
        <p14:creationId xmlns:p14="http://schemas.microsoft.com/office/powerpoint/2010/main" val="264613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714884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61</a:t>
            </a:fld>
            <a:endParaRPr lang="en-GB"/>
          </a:p>
        </p:txBody>
      </p:sp>
    </p:spTree>
    <p:extLst>
      <p:ext uri="{BB962C8B-B14F-4D97-AF65-F5344CB8AC3E}">
        <p14:creationId xmlns:p14="http://schemas.microsoft.com/office/powerpoint/2010/main" val="234966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now you’ll have new issues being reported from end users, for instance – there are no longer servers that can go down, but end user performance is likely worse because Internet connectivity becomes an issue…</a:t>
            </a:r>
          </a:p>
          <a:p>
            <a:r>
              <a:rPr lang="en-US" dirty="0"/>
              <a:t>Sometimes it’s about perspectives – both people can be right, even if the view differs. In this case, the system –is- more stable, but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64</a:t>
            </a:fld>
            <a:endParaRPr lang="en-GB"/>
          </a:p>
        </p:txBody>
      </p:sp>
    </p:spTree>
    <p:extLst>
      <p:ext uri="{BB962C8B-B14F-4D97-AF65-F5344CB8AC3E}">
        <p14:creationId xmlns:p14="http://schemas.microsoft.com/office/powerpoint/2010/main" val="4239031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66</a:t>
            </a:fld>
            <a:endParaRPr lang="en-GB"/>
          </a:p>
        </p:txBody>
      </p:sp>
    </p:spTree>
    <p:extLst>
      <p:ext uri="{BB962C8B-B14F-4D97-AF65-F5344CB8AC3E}">
        <p14:creationId xmlns:p14="http://schemas.microsoft.com/office/powerpoint/2010/main" val="3412126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67</a:t>
            </a:fld>
            <a:endParaRPr lang="en-GB"/>
          </a:p>
        </p:txBody>
      </p:sp>
    </p:spTree>
    <p:extLst>
      <p:ext uri="{BB962C8B-B14F-4D97-AF65-F5344CB8AC3E}">
        <p14:creationId xmlns:p14="http://schemas.microsoft.com/office/powerpoint/2010/main" val="954366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68</a:t>
            </a:fld>
            <a:endParaRPr lang="en-GB"/>
          </a:p>
        </p:txBody>
      </p:sp>
    </p:spTree>
    <p:extLst>
      <p:ext uri="{BB962C8B-B14F-4D97-AF65-F5344CB8AC3E}">
        <p14:creationId xmlns:p14="http://schemas.microsoft.com/office/powerpoint/2010/main" val="10807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https://github.com/PowerShell/Operation-Validation-Framework</a:t>
            </a:r>
          </a:p>
          <a:p>
            <a:r>
              <a:rPr lang="en-ZA" dirty="0"/>
              <a:t>https://www.powershellgallery.com/packages/OperationValidation/</a:t>
            </a:r>
          </a:p>
          <a:p>
            <a:endParaRPr lang="en-US" dirty="0"/>
          </a:p>
          <a:p>
            <a:r>
              <a:rPr lang="en-US" dirty="0"/>
              <a:t>D</a:t>
            </a:r>
            <a:r>
              <a:rPr lang="en-ZA" dirty="0"/>
              <a:t>emo</a:t>
            </a:r>
          </a:p>
        </p:txBody>
      </p:sp>
      <p:sp>
        <p:nvSpPr>
          <p:cNvPr id="4" name="Slide Number Placeholder 3"/>
          <p:cNvSpPr>
            <a:spLocks noGrp="1"/>
          </p:cNvSpPr>
          <p:nvPr>
            <p:ph type="sldNum" sz="quarter" idx="10"/>
          </p:nvPr>
        </p:nvSpPr>
        <p:spPr/>
        <p:txBody>
          <a:bodyPr/>
          <a:lstStyle/>
          <a:p>
            <a:fld id="{7EB8C794-77EE-4724-B493-2E0907BFA558}" type="slidenum">
              <a:rPr lang="en-GB" smtClean="0"/>
              <a:t>69</a:t>
            </a:fld>
            <a:endParaRPr lang="en-GB"/>
          </a:p>
        </p:txBody>
      </p:sp>
    </p:spTree>
    <p:extLst>
      <p:ext uri="{BB962C8B-B14F-4D97-AF65-F5344CB8AC3E}">
        <p14:creationId xmlns:p14="http://schemas.microsoft.com/office/powerpoint/2010/main" val="645039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70</a:t>
            </a:fld>
            <a:endParaRPr lang="en-GB"/>
          </a:p>
        </p:txBody>
      </p:sp>
    </p:spTree>
    <p:extLst>
      <p:ext uri="{BB962C8B-B14F-4D97-AF65-F5344CB8AC3E}">
        <p14:creationId xmlns:p14="http://schemas.microsoft.com/office/powerpoint/2010/main" val="2535494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getting good, operationalizing Monitoring, tying into your ticketing system, filtering to the right people,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73</a:t>
            </a:fld>
            <a:endParaRPr lang="en-GB"/>
          </a:p>
        </p:txBody>
      </p:sp>
    </p:spTree>
    <p:extLst>
      <p:ext uri="{BB962C8B-B14F-4D97-AF65-F5344CB8AC3E}">
        <p14:creationId xmlns:p14="http://schemas.microsoft.com/office/powerpoint/2010/main" val="3371895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76</a:t>
            </a:fld>
            <a:endParaRPr lang="en-GB"/>
          </a:p>
        </p:txBody>
      </p:sp>
    </p:spTree>
    <p:extLst>
      <p:ext uri="{BB962C8B-B14F-4D97-AF65-F5344CB8AC3E}">
        <p14:creationId xmlns:p14="http://schemas.microsoft.com/office/powerpoint/2010/main" val="3721714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78</a:t>
            </a:fld>
            <a:endParaRPr lang="en-GB"/>
          </a:p>
        </p:txBody>
      </p:sp>
    </p:spTree>
    <p:extLst>
      <p:ext uri="{BB962C8B-B14F-4D97-AF65-F5344CB8AC3E}">
        <p14:creationId xmlns:p14="http://schemas.microsoft.com/office/powerpoint/2010/main" val="415841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not about Auditing, Usage or Search Analytics or fixing buggy </a:t>
            </a:r>
            <a:r>
              <a:rPr lang="en-US" dirty="0" err="1"/>
              <a:t>webparts</a:t>
            </a:r>
            <a:r>
              <a:rPr lang="en-US" dirty="0"/>
              <a:t> with the Developer Dashboard – it’s about this screen – the SharePoint error page. In this session, we don’t like this page. In fact, we HATE this page, just like these </a:t>
            </a:r>
            <a:r>
              <a:rPr lang="en-US" dirty="0" err="1"/>
              <a:t>passitionate</a:t>
            </a:r>
            <a:r>
              <a:rPr lang="en-US" dirty="0"/>
              <a:t> SharePoint people…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363911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finally get rid of those pesky servers! So things will be much better all around now, right? No more servers means no more servers WITH ISSUES. That means fewer support issues for end users right…?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79</a:t>
            </a:fld>
            <a:endParaRPr lang="en-GB"/>
          </a:p>
        </p:txBody>
      </p:sp>
    </p:spTree>
    <p:extLst>
      <p:ext uri="{BB962C8B-B14F-4D97-AF65-F5344CB8AC3E}">
        <p14:creationId xmlns:p14="http://schemas.microsoft.com/office/powerpoint/2010/main" val="1618672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consider that our users are no longer just racing down the hall to the server closet, now EACH BYTE has to go out of the entire internet, and back again, just for people to work on , say, an Excel TPS report. What about those MPLS network we used to have to speed up / dedicate our global traffic? “South African” Office 365, for instance curiously enough comes out of… Ireland!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80</a:t>
            </a:fld>
            <a:endParaRPr lang="en-GB"/>
          </a:p>
        </p:txBody>
      </p:sp>
    </p:spTree>
    <p:extLst>
      <p:ext uri="{BB962C8B-B14F-4D97-AF65-F5344CB8AC3E}">
        <p14:creationId xmlns:p14="http://schemas.microsoft.com/office/powerpoint/2010/main" val="775227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just the “simple” case of “Cloud Only”. If we now consider that…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81</a:t>
            </a:fld>
            <a:endParaRPr lang="en-GB"/>
          </a:p>
        </p:txBody>
      </p:sp>
    </p:spTree>
    <p:extLst>
      <p:ext uri="{BB962C8B-B14F-4D97-AF65-F5344CB8AC3E}">
        <p14:creationId xmlns:p14="http://schemas.microsoft.com/office/powerpoint/2010/main" val="4192304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Evil Zombie Mutant = “Hybrid Environment” – we now have the ‘worst’ of both scenarios in terms of monitoring because now we have to do BOTH kinds!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82</a:t>
            </a:fld>
            <a:endParaRPr lang="en-GB"/>
          </a:p>
        </p:txBody>
      </p:sp>
    </p:spTree>
    <p:extLst>
      <p:ext uri="{BB962C8B-B14F-4D97-AF65-F5344CB8AC3E}">
        <p14:creationId xmlns:p14="http://schemas.microsoft.com/office/powerpoint/2010/main" val="1155641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Gateway: </a:t>
            </a:r>
            <a:r>
              <a:rPr lang="en-ZA" dirty="0">
                <a:effectLst/>
              </a:rPr>
              <a:t>Power BI, PowerApps, Logic Apps, and Microsoft Flow (https://www.microsoft.com/en-us/download/details.aspx?id=53127&amp;751be11f-ede8-5a0c-058c-2ee190a24fa6=True)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83</a:t>
            </a:fld>
            <a:endParaRPr lang="en-GB"/>
          </a:p>
        </p:txBody>
      </p:sp>
    </p:spTree>
    <p:extLst>
      <p:ext uri="{BB962C8B-B14F-4D97-AF65-F5344CB8AC3E}">
        <p14:creationId xmlns:p14="http://schemas.microsoft.com/office/powerpoint/2010/main" val="1009159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new vendors – connectivity via “agents” / “probes” / “widgets”, monitoring cloud services, monitoring service notices,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84</a:t>
            </a:fld>
            <a:endParaRPr lang="en-GB"/>
          </a:p>
        </p:txBody>
      </p:sp>
    </p:spTree>
    <p:extLst>
      <p:ext uri="{BB962C8B-B14F-4D97-AF65-F5344CB8AC3E}">
        <p14:creationId xmlns:p14="http://schemas.microsoft.com/office/powerpoint/2010/main" val="4031987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89</a:t>
            </a:fld>
            <a:endParaRPr lang="en-GB"/>
          </a:p>
        </p:txBody>
      </p:sp>
    </p:spTree>
    <p:extLst>
      <p:ext uri="{BB962C8B-B14F-4D97-AF65-F5344CB8AC3E}">
        <p14:creationId xmlns:p14="http://schemas.microsoft.com/office/powerpoint/2010/main" val="1927730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right? Is anyone going to stay awake all the way through this session??</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90</a:t>
            </a:fld>
            <a:endParaRPr lang="en-GB"/>
          </a:p>
        </p:txBody>
      </p:sp>
    </p:spTree>
    <p:extLst>
      <p:ext uri="{BB962C8B-B14F-4D97-AF65-F5344CB8AC3E}">
        <p14:creationId xmlns:p14="http://schemas.microsoft.com/office/powerpoint/2010/main" val="3908837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ACTUALLY this session might be the only one at the conference that can guarantee you BETTER sleep AFTER you leave the conference (“Money Back guarantee” – </a:t>
            </a:r>
            <a:r>
              <a:rPr lang="en-US" dirty="0" err="1"/>
              <a:t>haha</a:t>
            </a:r>
            <a:r>
              <a:rPr lang="en-US" dirty="0"/>
              <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91</a:t>
            </a:fld>
            <a:endParaRPr lang="en-GB"/>
          </a:p>
        </p:txBody>
      </p:sp>
    </p:spTree>
    <p:extLst>
      <p:ext uri="{BB962C8B-B14F-4D97-AF65-F5344CB8AC3E}">
        <p14:creationId xmlns:p14="http://schemas.microsoft.com/office/powerpoint/2010/main" val="1279821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because if you’re monitoring properly, you’ll find out about things, and be able to fix them at your ease (e.g. at 9:00 am), BEFORE they become…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92</a:t>
            </a:fld>
            <a:endParaRPr lang="en-GB"/>
          </a:p>
        </p:txBody>
      </p:sp>
    </p:spTree>
    <p:extLst>
      <p:ext uri="{BB962C8B-B14F-4D97-AF65-F5344CB8AC3E}">
        <p14:creationId xmlns:p14="http://schemas.microsoft.com/office/powerpoint/2010/main" val="247943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hate errors like this so much in their farms that they’ve taken to the streets. Well, all except this lady here, here’s clearly a bit confused about which rally. Anyway, these people, like us, feel that if a user is seeing this error page then, in the MAJORITY of cases (because there are exceptions), something has failed that we as administrators can and should have picked up on before it hit the users. We, as admins, have a JOB to DO and a RESPONSIBILITY to Upload to make sure our farms are running well!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a:t>
            </a:fld>
            <a:endParaRPr lang="en-GB"/>
          </a:p>
        </p:txBody>
      </p:sp>
    </p:spTree>
    <p:extLst>
      <p:ext uri="{BB962C8B-B14F-4D97-AF65-F5344CB8AC3E}">
        <p14:creationId xmlns:p14="http://schemas.microsoft.com/office/powerpoint/2010/main" val="2287473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issues, at 11:00 pm!</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93</a:t>
            </a:fld>
            <a:endParaRPr lang="en-GB"/>
          </a:p>
        </p:txBody>
      </p:sp>
    </p:spTree>
    <p:extLst>
      <p:ext uri="{BB962C8B-B14F-4D97-AF65-F5344CB8AC3E}">
        <p14:creationId xmlns:p14="http://schemas.microsoft.com/office/powerpoint/2010/main" val="375046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a:t>
            </a:r>
            <a:r>
              <a:rPr lang="en-US" i="1" dirty="0"/>
              <a:t>2</a:t>
            </a:r>
            <a:r>
              <a:rPr lang="en-US" i="1" baseline="30000" dirty="0"/>
              <a:t>nd</a:t>
            </a:r>
            <a:r>
              <a:rPr lang="en-US" i="1" dirty="0"/>
              <a:t> Law of Thermodynamics</a:t>
            </a:r>
            <a:r>
              <a:rPr lang="en-US" dirty="0"/>
              <a:t>” loosely states that, with reference to Entropy, left alone, pretty much </a:t>
            </a:r>
            <a:r>
              <a:rPr lang="en-US" i="1" dirty="0"/>
              <a:t>everything</a:t>
            </a:r>
            <a:r>
              <a:rPr lang="en-US" dirty="0"/>
              <a:t> will ultimately descend into chaos!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94</a:t>
            </a:fld>
            <a:endParaRPr lang="en-GB"/>
          </a:p>
        </p:txBody>
      </p:sp>
    </p:spTree>
    <p:extLst>
      <p:ext uri="{BB962C8B-B14F-4D97-AF65-F5344CB8AC3E}">
        <p14:creationId xmlns:p14="http://schemas.microsoft.com/office/powerpoint/2010/main" val="2344288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95</a:t>
            </a:fld>
            <a:endParaRPr lang="en-GB"/>
          </a:p>
        </p:txBody>
      </p:sp>
    </p:spTree>
    <p:extLst>
      <p:ext uri="{BB962C8B-B14F-4D97-AF65-F5344CB8AC3E}">
        <p14:creationId xmlns:p14="http://schemas.microsoft.com/office/powerpoint/2010/main" val="575692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96</a:t>
            </a:fld>
            <a:endParaRPr lang="en-GB"/>
          </a:p>
        </p:txBody>
      </p:sp>
    </p:spTree>
    <p:extLst>
      <p:ext uri="{BB962C8B-B14F-4D97-AF65-F5344CB8AC3E}">
        <p14:creationId xmlns:p14="http://schemas.microsoft.com/office/powerpoint/2010/main" val="11907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hate it so much?</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295749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that’s the case, SharePoint knows it’s at least some part is in potentially seriously trouble, and it’s trying to warn us, but sometimes no-one’s even listening – we’re running up the hill, blissfully unaware we’re about to fall over the cliff!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12</a:t>
            </a:fld>
            <a:endParaRPr lang="en-GB"/>
          </a:p>
        </p:txBody>
      </p:sp>
    </p:spTree>
    <p:extLst>
      <p:ext uri="{BB962C8B-B14F-4D97-AF65-F5344CB8AC3E}">
        <p14:creationId xmlns:p14="http://schemas.microsoft.com/office/powerpoint/2010/main" val="92512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SharePoint’s been telling us “There’s trouble brewing”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13</a:t>
            </a:fld>
            <a:endParaRPr lang="en-GB"/>
          </a:p>
        </p:txBody>
      </p:sp>
    </p:spTree>
    <p:extLst>
      <p:ext uri="{BB962C8B-B14F-4D97-AF65-F5344CB8AC3E}">
        <p14:creationId xmlns:p14="http://schemas.microsoft.com/office/powerpoint/2010/main" val="185201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that into perspective, how many people here have a SharePoint with a red bar at the top in Central Admin (or at least </a:t>
            </a:r>
            <a:r>
              <a:rPr lang="en-US" i="1" dirty="0"/>
              <a:t>know of</a:t>
            </a:r>
            <a:r>
              <a:rPr lang="en-US" dirty="0"/>
              <a:t> a SharePoint with one)??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16</a:t>
            </a:fld>
            <a:endParaRPr lang="en-GB"/>
          </a:p>
        </p:txBody>
      </p:sp>
    </p:spTree>
    <p:extLst>
      <p:ext uri="{BB962C8B-B14F-4D97-AF65-F5344CB8AC3E}">
        <p14:creationId xmlns:p14="http://schemas.microsoft.com/office/powerpoint/2010/main" val="287630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E4CC28-F82D-6A47-92EB-95F6EBBE17E0}" type="datetimeFigureOut">
              <a:rPr lang="en-US" smtClean="0"/>
              <a:t>11/12/2017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CC28-F82D-6A47-92EB-95F6EBBE17E0}" type="datetimeFigureOut">
              <a:rPr lang="en-US" smtClean="0"/>
              <a:t>11/12/2017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0E4CC28-F82D-6A47-92EB-95F6EBBE17E0}" type="datetimeFigureOut">
              <a:rPr lang="en-US" smtClean="0"/>
              <a:t>11/12/2017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11/12/2017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lang="en-US" sz="3400" kern="1200" dirty="0" smtClean="0">
                <a:solidFill>
                  <a:srgbClr val="666666"/>
                </a:solidFill>
                <a:latin typeface="Calibri Light" charset="0"/>
                <a:ea typeface="Calibri Light" charset="0"/>
                <a:cs typeface="Calibri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4CC28-F82D-6A47-92EB-95F6EBBE17E0}" type="datetimeFigureOut">
              <a:rPr lang="en-US" smtClean="0"/>
              <a:t>11/12/2017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1B591-0A98-054D-9781-AADC12B6FE7B}" type="slidenum">
              <a:rPr lang="en-US" smtClean="0"/>
              <a:t>‹#›</a:t>
            </a:fld>
            <a:endParaRPr lang="en-US"/>
          </a:p>
        </p:txBody>
      </p:sp>
    </p:spTree>
    <p:extLst>
      <p:ext uri="{BB962C8B-B14F-4D97-AF65-F5344CB8AC3E}">
        <p14:creationId xmlns:p14="http://schemas.microsoft.com/office/powerpoint/2010/main" val="6982345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marL="0" algn="l" defTabSz="914400" rtl="0" eaLnBrk="1" latinLnBrk="0" hangingPunct="1">
        <a:lnSpc>
          <a:spcPct val="90000"/>
        </a:lnSpc>
        <a:spcBef>
          <a:spcPct val="0"/>
        </a:spcBef>
        <a:buNone/>
        <a:defRPr lang="en-US" sz="4200" b="1" kern="1200" dirty="0">
          <a:solidFill>
            <a:srgbClr val="0A5D66"/>
          </a:solidFill>
          <a:latin typeface="Calibri" charset="0"/>
          <a:ea typeface="+mj-ea"/>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3400" kern="1200" dirty="0" smtClean="0">
          <a:solidFill>
            <a:srgbClr val="666666"/>
          </a:solidFill>
          <a:latin typeface="Calibri Light" charset="0"/>
          <a:ea typeface="+mn-ea"/>
          <a:cs typeface="Calibri Light" charset="0"/>
        </a:defRPr>
      </a:lvl1pPr>
      <a:lvl2pPr marL="685800" indent="-228600" algn="l" defTabSz="914400" rtl="0" eaLnBrk="1" latinLnBrk="0" hangingPunct="1">
        <a:lnSpc>
          <a:spcPct val="90000"/>
        </a:lnSpc>
        <a:spcBef>
          <a:spcPts val="500"/>
        </a:spcBef>
        <a:buFont typeface="Arial"/>
        <a:buChar char="•"/>
        <a:defRPr sz="2400" kern="1200">
          <a:solidFill>
            <a:srgbClr val="666666"/>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66666"/>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0.mp4"/><Relationship Id="rId1" Type="http://schemas.openxmlformats.org/officeDocument/2006/relationships/video" Target="NULL" TargetMode="External"/><Relationship Id="rId4" Type="http://schemas.openxmlformats.org/officeDocument/2006/relationships/image" Target="../media/image104.png"/></Relationships>
</file>

<file path=ppt/slides/_rels/slide10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gallery.technet.microsoft.com/office/Sharepoint-Checklist-Daily-56293835" TargetMode="External"/><Relationship Id="rId3" Type="http://schemas.openxmlformats.org/officeDocument/2006/relationships/image" Target="../media/image42.jpeg"/><Relationship Id="rId7" Type="http://schemas.openxmlformats.org/officeDocument/2006/relationships/hyperlink" Target="https://collab365.community/forum/topics/what-is-on-your-sharepoint-admin-checklis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technet.microsoft.com/en-us/library/ee748636(v=office.16).aspx" TargetMode="External"/><Relationship Id="rId5" Type="http://schemas.openxmlformats.org/officeDocument/2006/relationships/hyperlink" Target="https://technet.microsoft.com/en-us/library/jj219701.aspx" TargetMode="External"/><Relationship Id="rId4" Type="http://schemas.openxmlformats.org/officeDocument/2006/relationships/hyperlink" Target="https://technet.microsoft.com/en-us/library/gg277248(v=office.14).aspx"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7.png"/><Relationship Id="rId4"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technet.microsoft.com/en-us/library/ff686816(v=office.16).aspx"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0.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4.png"/><Relationship Id="rId4" Type="http://schemas.openxmlformats.org/officeDocument/2006/relationships/notesSlide" Target="../notesSlides/notesSlide29.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tmp"/><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blogs.msdn.microsoft.com/mvpawardprogram/2017/07/04/choosing-a-monitoring-too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83.png"/><Relationship Id="rId4" Type="http://schemas.openxmlformats.org/officeDocument/2006/relationships/notesSlide" Target="../notesSlides/notesSlide40.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80.jpeg"/><Relationship Id="rId3" Type="http://schemas.openxmlformats.org/officeDocument/2006/relationships/slideLayout" Target="../slideLayouts/slideLayout2.xml"/><Relationship Id="rId7" Type="http://schemas.openxmlformats.org/officeDocument/2006/relationships/image" Target="../media/image90.jpeg"/><Relationship Id="rId12" Type="http://schemas.openxmlformats.org/officeDocument/2006/relationships/image" Target="../media/image62.jpeg"/><Relationship Id="rId2" Type="http://schemas.openxmlformats.org/officeDocument/2006/relationships/video" Target="../media/media9.mp4"/><Relationship Id="rId16" Type="http://schemas.openxmlformats.org/officeDocument/2006/relationships/image" Target="../media/image92.png"/><Relationship Id="rId1" Type="http://schemas.microsoft.com/office/2007/relationships/media" Target="../media/media9.mp4"/><Relationship Id="rId6" Type="http://schemas.openxmlformats.org/officeDocument/2006/relationships/image" Target="../media/image15.jpg"/><Relationship Id="rId11" Type="http://schemas.openxmlformats.org/officeDocument/2006/relationships/image" Target="../media/image75.jpeg"/><Relationship Id="rId5" Type="http://schemas.openxmlformats.org/officeDocument/2006/relationships/image" Target="../media/image8.jpg"/><Relationship Id="rId15" Type="http://schemas.openxmlformats.org/officeDocument/2006/relationships/image" Target="../media/image86.jpeg"/><Relationship Id="rId10" Type="http://schemas.openxmlformats.org/officeDocument/2006/relationships/image" Target="../media/image65.jpeg"/><Relationship Id="rId4" Type="http://schemas.openxmlformats.org/officeDocument/2006/relationships/image" Target="../media/image89.jpeg"/><Relationship Id="rId9" Type="http://schemas.openxmlformats.org/officeDocument/2006/relationships/image" Target="../media/image91.jpeg"/><Relationship Id="rId14" Type="http://schemas.openxmlformats.org/officeDocument/2006/relationships/image" Target="../media/image82.jpeg"/></Relationships>
</file>

<file path=ppt/slides/_rels/slide8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9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microsoft.com/office/2007/relationships/hdphoto" Target="../media/hdphoto1.wdp"/></Relationships>
</file>

<file path=ppt/slides/_rels/slide9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055738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2888F-CC79-4BCB-A3A6-4BA84720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pic>
        <p:nvPicPr>
          <p:cNvPr id="5" name="Picture 4">
            <a:extLst>
              <a:ext uri="{FF2B5EF4-FFF2-40B4-BE49-F238E27FC236}">
                <a16:creationId xmlns:a16="http://schemas.microsoft.com/office/drawing/2014/main" id="{A9EAA7A5-5981-4762-9B86-028B3DE2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992684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Destroy the Bear!">
            <a:hlinkClick r:id="" action="ppaction://media"/>
            <a:extLst>
              <a:ext uri="{FF2B5EF4-FFF2-40B4-BE49-F238E27FC236}">
                <a16:creationId xmlns:a16="http://schemas.microsoft.com/office/drawing/2014/main" id="{EC687758-2BAA-4B91-8999-C10C4C1A80C5}"/>
              </a:ext>
            </a:extLst>
          </p:cNvPr>
          <p:cNvPicPr>
            <a:picLocks noChangeAspect="1"/>
          </p:cNvPicPr>
          <p:nvPr>
            <a:videoFile r:link="rId1"/>
            <p:extLst>
              <p:ext uri="{DAA4B4D4-6D71-4841-9C94-3DE7FCFB9230}">
                <p14:media xmlns:p14="http://schemas.microsoft.com/office/powerpoint/2010/main" r:embed="rId2">
                  <p14:trim end="6516.3333"/>
                </p14:media>
              </p:ext>
            </p:extLst>
          </p:nvPr>
        </p:nvPicPr>
        <p:blipFill>
          <a:blip r:embed="rId4"/>
          <a:stretch>
            <a:fillRect/>
          </a:stretch>
        </p:blipFill>
        <p:spPr>
          <a:xfrm>
            <a:off x="1810512" y="0"/>
            <a:ext cx="8442960" cy="6332220"/>
          </a:xfrm>
          <a:prstGeom prst="rect">
            <a:avLst/>
          </a:prstGeom>
        </p:spPr>
      </p:pic>
    </p:spTree>
    <p:extLst>
      <p:ext uri="{BB962C8B-B14F-4D97-AF65-F5344CB8AC3E}">
        <p14:creationId xmlns:p14="http://schemas.microsoft.com/office/powerpoint/2010/main" val="907340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87025"/>
      </p:ext>
    </p:extLst>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www.vsamurai.com/wp-content/uploads/2014/10/pets-cattle.jpg">
            <a:extLst>
              <a:ext uri="{FF2B5EF4-FFF2-40B4-BE49-F238E27FC236}">
                <a16:creationId xmlns:a16="http://schemas.microsoft.com/office/drawing/2014/main" id="{2DFCCB4D-531F-4B41-9D68-1F706125A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1" b="14654"/>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01295"/>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ilktide.com/app/uploads/2012/05/shutterstock_229771504-1607x1200.jpg">
            <a:extLst>
              <a:ext uri="{FF2B5EF4-FFF2-40B4-BE49-F238E27FC236}">
                <a16:creationId xmlns:a16="http://schemas.microsoft.com/office/drawing/2014/main" id="{359700C9-58C4-4D5A-80E1-F9ACF5CD8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35" b="5631"/>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4243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E22A2-2C13-47CE-AB3B-1AC9344F9CCD}"/>
              </a:ext>
            </a:extLst>
          </p:cNvPr>
          <p:cNvPicPr>
            <a:picLocks noChangeAspect="1"/>
          </p:cNvPicPr>
          <p:nvPr/>
        </p:nvPicPr>
        <p:blipFill rotWithShape="1">
          <a:blip r:embed="rId3">
            <a:extLst>
              <a:ext uri="{28A0092B-C50C-407E-A947-70E740481C1C}">
                <a14:useLocalDpi xmlns:a14="http://schemas.microsoft.com/office/drawing/2010/main" val="0"/>
              </a:ext>
            </a:extLst>
          </a:blip>
          <a:srcRect t="20126" b="9858"/>
          <a:stretch/>
        </p:blipFill>
        <p:spPr>
          <a:xfrm>
            <a:off x="0" y="0"/>
            <a:ext cx="12192000" cy="6350000"/>
          </a:xfrm>
          <a:prstGeom prst="rect">
            <a:avLst/>
          </a:prstGeom>
        </p:spPr>
      </p:pic>
    </p:spTree>
    <p:extLst>
      <p:ext uri="{BB962C8B-B14F-4D97-AF65-F5344CB8AC3E}">
        <p14:creationId xmlns:p14="http://schemas.microsoft.com/office/powerpoint/2010/main" val="302536608"/>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ytimg.com/vi/9x46ijHs0-E/maxresdefault.jpg">
            <a:extLst>
              <a:ext uri="{FF2B5EF4-FFF2-40B4-BE49-F238E27FC236}">
                <a16:creationId xmlns:a16="http://schemas.microsoft.com/office/drawing/2014/main" id="{5CB5F335-79CD-4911-986C-4E0C4FB9B9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03"/>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1540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eading towards a cliff">
            <a:extLst>
              <a:ext uri="{FF2B5EF4-FFF2-40B4-BE49-F238E27FC236}">
                <a16:creationId xmlns:a16="http://schemas.microsoft.com/office/drawing/2014/main" id="{649BEB5E-4C88-4957-AD0F-C3F56A4D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1" b="7771"/>
          <a:stretch/>
        </p:blipFill>
        <p:spPr bwMode="auto">
          <a:xfrm>
            <a:off x="0" y="-5173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143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DA329-BB4C-494E-B701-F27224956873}"/>
              </a:ext>
            </a:extLst>
          </p:cNvPr>
          <p:cNvPicPr>
            <a:picLocks noChangeAspect="1"/>
          </p:cNvPicPr>
          <p:nvPr/>
        </p:nvPicPr>
        <p:blipFill rotWithShape="1">
          <a:blip r:embed="rId2">
            <a:extLst>
              <a:ext uri="{28A0092B-C50C-407E-A947-70E740481C1C}">
                <a14:useLocalDpi xmlns:a14="http://schemas.microsoft.com/office/drawing/2010/main" val="0"/>
              </a:ext>
            </a:extLst>
          </a:blip>
          <a:srcRect t="1194" b="9404"/>
          <a:stretch/>
        </p:blipFill>
        <p:spPr>
          <a:xfrm>
            <a:off x="0" y="0"/>
            <a:ext cx="12192000" cy="6858000"/>
          </a:xfrm>
          <a:prstGeom prst="rect">
            <a:avLst/>
          </a:prstGeom>
        </p:spPr>
      </p:pic>
    </p:spTree>
    <p:extLst>
      <p:ext uri="{BB962C8B-B14F-4D97-AF65-F5344CB8AC3E}">
        <p14:creationId xmlns:p14="http://schemas.microsoft.com/office/powerpoint/2010/main" val="304002426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harepointpromag.com/site-files/sharepointpromag.com/files/archive/sharepointpromag.com/content/content/125029/figure%204.png">
            <a:extLst>
              <a:ext uri="{FF2B5EF4-FFF2-40B4-BE49-F238E27FC236}">
                <a16:creationId xmlns:a16="http://schemas.microsoft.com/office/drawing/2014/main" id="{232C4989-3430-4755-AB5B-2E16449A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290" y="66358"/>
            <a:ext cx="9715500" cy="625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harepointpromag.com/site-files/sharepointpromag.com/files/archive/sharepointpromag.com/content/content/125029/figure%204.png">
            <a:extLst>
              <a:ext uri="{FF2B5EF4-FFF2-40B4-BE49-F238E27FC236}">
                <a16:creationId xmlns:a16="http://schemas.microsoft.com/office/drawing/2014/main" id="{8FDD69B7-89F4-40D5-A188-089945D00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 t="38716" r="32282" b="57063"/>
          <a:stretch/>
        </p:blipFill>
        <p:spPr bwMode="auto">
          <a:xfrm>
            <a:off x="1275207" y="2489201"/>
            <a:ext cx="6493384" cy="26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175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11472 0.08101 " pathEditMode="relative" rAng="0" ptsTypes="AA">
                                      <p:cBhvr>
                                        <p:cTn id="6" dur="1000" fill="hold"/>
                                        <p:tgtEl>
                                          <p:spTgt spid="6"/>
                                        </p:tgtEl>
                                        <p:attrNameLst>
                                          <p:attrName>ppt_x</p:attrName>
                                          <p:attrName>ppt_y</p:attrName>
                                        </p:attrNameLst>
                                      </p:cBhvr>
                                      <p:rCtr x="5729" y="4051"/>
                                    </p:animMotion>
                                  </p:childTnLst>
                                </p:cTn>
                              </p:par>
                              <p:par>
                                <p:cTn id="7" presetID="6" presetClass="emph" presetSubtype="0" fill="hold" nodeType="withEffect">
                                  <p:stCondLst>
                                    <p:cond delay="0"/>
                                  </p:stCondLst>
                                  <p:childTnLst>
                                    <p:animScale>
                                      <p:cBhvr>
                                        <p:cTn id="8" dur="1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originals/76/df/26/76df266f85a88e103bbbcfd6b9e215a8.jpg">
            <a:extLst>
              <a:ext uri="{FF2B5EF4-FFF2-40B4-BE49-F238E27FC236}">
                <a16:creationId xmlns:a16="http://schemas.microsoft.com/office/drawing/2014/main" id="{B8EA5E22-9DA2-46B0-9F39-4299982FC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 b="18562"/>
          <a:stretch/>
        </p:blipFill>
        <p:spPr bwMode="auto">
          <a:xfrm>
            <a:off x="0" y="0"/>
            <a:ext cx="12192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D6460A-E947-48EE-9D58-D7F2E92B3BD1}"/>
              </a:ext>
            </a:extLst>
          </p:cNvPr>
          <p:cNvSpPr txBox="1"/>
          <p:nvPr/>
        </p:nvSpPr>
        <p:spPr>
          <a:xfrm>
            <a:off x="0" y="438216"/>
            <a:ext cx="4789967" cy="1569660"/>
          </a:xfrm>
          <a:prstGeom prst="rect">
            <a:avLst/>
          </a:prstGeom>
          <a:solidFill>
            <a:srgbClr val="C00000">
              <a:alpha val="76078"/>
            </a:srgbClr>
          </a:solidFill>
          <a:ln>
            <a:solidFill>
              <a:srgbClr val="C00000"/>
            </a:solidFill>
          </a:ln>
        </p:spPr>
        <p:txBody>
          <a:bodyPr wrap="square" rtlCol="0">
            <a:spAutoFit/>
          </a:bodyPr>
          <a:lstStyle/>
          <a:p>
            <a:pPr algn="r"/>
            <a:r>
              <a:rPr lang="en-US" sz="9600" b="1" dirty="0">
                <a:solidFill>
                  <a:schemeClr val="bg1"/>
                </a:solidFill>
              </a:rPr>
              <a:t>FAIL!</a:t>
            </a:r>
            <a:endParaRPr lang="en-ZA" sz="9600" b="1" dirty="0">
              <a:solidFill>
                <a:schemeClr val="bg1"/>
              </a:solidFill>
            </a:endParaRPr>
          </a:p>
        </p:txBody>
      </p:sp>
      <p:sp>
        <p:nvSpPr>
          <p:cNvPr id="4" name="Rectangle: Rounded Corners 3">
            <a:extLst>
              <a:ext uri="{FF2B5EF4-FFF2-40B4-BE49-F238E27FC236}">
                <a16:creationId xmlns:a16="http://schemas.microsoft.com/office/drawing/2014/main" id="{363A3846-E484-4BF3-8446-1524443A5B40}"/>
              </a:ext>
            </a:extLst>
          </p:cNvPr>
          <p:cNvSpPr/>
          <p:nvPr/>
        </p:nvSpPr>
        <p:spPr>
          <a:xfrm>
            <a:off x="6829095" y="884132"/>
            <a:ext cx="1985027" cy="227816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79477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https://pre00.deviantart.net/eed9/th/pre/i/2014/265/4/3/homer_at_work_by_fullmetal870-d8041vg.png">
            <a:extLst>
              <a:ext uri="{FF2B5EF4-FFF2-40B4-BE49-F238E27FC236}">
                <a16:creationId xmlns:a16="http://schemas.microsoft.com/office/drawing/2014/main" id="{15EC0B2C-4494-48F8-8A4D-C4EE1E7E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807"/>
            <a:ext cx="12192000" cy="648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6077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descr="https://www.chobirdokan.com/wp-content/uploads/sad-boy-alone-crying-images-wallpaper.jpg">
            <a:extLst>
              <a:ext uri="{FF2B5EF4-FFF2-40B4-BE49-F238E27FC236}">
                <a16:creationId xmlns:a16="http://schemas.microsoft.com/office/drawing/2014/main" id="{45D2BB67-7DAB-4A30-B03D-18E49B456C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1" b="6899"/>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8280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941" y="341203"/>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Make every ESPC17 session count…</a:t>
            </a:r>
          </a:p>
        </p:txBody>
      </p:sp>
      <p:sp>
        <p:nvSpPr>
          <p:cNvPr id="5" name="TextBox 4"/>
          <p:cNvSpPr txBox="1"/>
          <p:nvPr/>
        </p:nvSpPr>
        <p:spPr>
          <a:xfrm>
            <a:off x="218941" y="1336311"/>
            <a:ext cx="12101848" cy="4524315"/>
          </a:xfrm>
          <a:prstGeom prst="rect">
            <a:avLst/>
          </a:prstGeom>
          <a:noFill/>
        </p:spPr>
        <p:txBody>
          <a:bodyPr wrap="square" rtlCol="0" anchor="t">
            <a:spAutoFit/>
          </a:bodyPr>
          <a:lstStyle/>
          <a:p>
            <a:pPr marL="514350" indent="-514350">
              <a:buAutoNum type="arabicPeriod" startAt="3"/>
            </a:pPr>
            <a:r>
              <a:rPr lang="en-IE" sz="3200" b="1" dirty="0">
                <a:solidFill>
                  <a:srgbClr val="40B4E5"/>
                </a:solidFill>
              </a:rPr>
              <a:t>Q&amp;A: </a:t>
            </a:r>
            <a:r>
              <a:rPr lang="en-IE" sz="3200" dirty="0"/>
              <a:t> </a:t>
            </a:r>
          </a:p>
          <a:p>
            <a:pPr lvl="0"/>
            <a:r>
              <a:rPr lang="en-GB" sz="2800" dirty="0"/>
              <a:t>We will allow time to get some of your questions answered</a:t>
            </a:r>
          </a:p>
          <a:p>
            <a:endParaRPr lang="en-IE" sz="2800" dirty="0"/>
          </a:p>
          <a:p>
            <a:pPr marL="514350" indent="-514350">
              <a:buAutoNum type="arabicPeriod" startAt="2"/>
            </a:pPr>
            <a:r>
              <a:rPr lang="en-IE" sz="3600" b="1" dirty="0">
                <a:solidFill>
                  <a:srgbClr val="40B4E5"/>
                </a:solidFill>
              </a:rPr>
              <a:t>Feedback:</a:t>
            </a:r>
            <a:r>
              <a:rPr lang="en-IE" sz="3600" dirty="0"/>
              <a:t> </a:t>
            </a:r>
          </a:p>
          <a:p>
            <a:pPr lvl="0"/>
            <a:r>
              <a:rPr lang="en-GB" sz="3200" dirty="0"/>
              <a:t>Don’t forget to Rate this session on MyESPC17</a:t>
            </a:r>
            <a:endParaRPr lang="en-IE" sz="3200" dirty="0"/>
          </a:p>
          <a:p>
            <a:pPr lvl="0"/>
            <a:endParaRPr lang="en-GB" sz="3200" dirty="0"/>
          </a:p>
          <a:p>
            <a:pPr marL="514350" indent="-514350">
              <a:buAutoNum type="arabicPeriod"/>
            </a:pPr>
            <a:r>
              <a:rPr lang="en-IE" sz="3600" b="1" dirty="0">
                <a:solidFill>
                  <a:srgbClr val="40B4E5"/>
                </a:solidFill>
              </a:rPr>
              <a:t>Connect:</a:t>
            </a:r>
            <a:r>
              <a:rPr lang="en-IE" sz="3600" dirty="0"/>
              <a:t> </a:t>
            </a:r>
          </a:p>
          <a:p>
            <a:pPr lvl="0"/>
            <a:r>
              <a:rPr lang="en-GB" sz="3200" dirty="0"/>
              <a:t>Meet someone new at the start of each session </a:t>
            </a:r>
          </a:p>
          <a:p>
            <a:pPr lvl="0"/>
            <a:endParaRPr lang="en-GB" sz="3200" dirty="0"/>
          </a:p>
        </p:txBody>
      </p:sp>
    </p:spTree>
    <p:extLst>
      <p:ext uri="{BB962C8B-B14F-4D97-AF65-F5344CB8AC3E}">
        <p14:creationId xmlns:p14="http://schemas.microsoft.com/office/powerpoint/2010/main" val="140938355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collectorscarworld.com/wp-content/uploads/2016/04/indy500_01.jpg">
            <a:extLst>
              <a:ext uri="{FF2B5EF4-FFF2-40B4-BE49-F238E27FC236}">
                <a16:creationId xmlns:a16="http://schemas.microsoft.com/office/drawing/2014/main" id="{5F28C378-7C57-4738-A3A9-8102B9E1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16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9982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Crash2">
            <a:hlinkClick r:id="" action="ppaction://media"/>
            <a:extLst>
              <a:ext uri="{FF2B5EF4-FFF2-40B4-BE49-F238E27FC236}">
                <a16:creationId xmlns:a16="http://schemas.microsoft.com/office/drawing/2014/main" id="{B878BE03-A23E-419E-83F6-0B0C9729D0F3}"/>
              </a:ext>
            </a:extLst>
          </p:cNvPr>
          <p:cNvPicPr>
            <a:picLocks noChangeAspect="1"/>
          </p:cNvPicPr>
          <p:nvPr>
            <a:videoFile r:link="rId1"/>
            <p:extLst>
              <p:ext uri="{DAA4B4D4-6D71-4841-9C94-3DE7FCFB9230}">
                <p14:media xmlns:p14="http://schemas.microsoft.com/office/powerpoint/2010/main" r:embed="rId2">
                  <p14:trim st="481" end="8916.3333"/>
                </p14:media>
              </p:ext>
            </p:extLst>
          </p:nvPr>
        </p:nvPicPr>
        <p:blipFill>
          <a:blip r:embed="rId4"/>
          <a:stretch>
            <a:fillRect/>
          </a:stretch>
        </p:blipFill>
        <p:spPr>
          <a:xfrm>
            <a:off x="457200" y="0"/>
            <a:ext cx="11267440" cy="6337935"/>
          </a:xfrm>
          <a:prstGeom prst="rect">
            <a:avLst/>
          </a:prstGeom>
        </p:spPr>
      </p:pic>
    </p:spTree>
    <p:extLst>
      <p:ext uri="{BB962C8B-B14F-4D97-AF65-F5344CB8AC3E}">
        <p14:creationId xmlns:p14="http://schemas.microsoft.com/office/powerpoint/2010/main" val="3610421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169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ntropy">
            <a:hlinkClick r:id="" action="ppaction://media"/>
            <a:extLst>
              <a:ext uri="{FF2B5EF4-FFF2-40B4-BE49-F238E27FC236}">
                <a16:creationId xmlns:a16="http://schemas.microsoft.com/office/drawing/2014/main" id="{64EE5E4C-3020-4DAB-BE61-D791CCAF6675}"/>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505621"/>
            <a:ext cx="12192000" cy="6857844"/>
          </a:xfrm>
        </p:spPr>
      </p:pic>
    </p:spTree>
    <p:extLst>
      <p:ext uri="{BB962C8B-B14F-4D97-AF65-F5344CB8AC3E}">
        <p14:creationId xmlns:p14="http://schemas.microsoft.com/office/powerpoint/2010/main" val="1969923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8FCC-ACE2-49BE-BBE1-A59565A89E5F}"/>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7E301408-D576-4A4A-BEC0-B98D9DAC9BDD}"/>
              </a:ext>
            </a:extLst>
          </p:cNvPr>
          <p:cNvSpPr>
            <a:spLocks noGrp="1"/>
          </p:cNvSpPr>
          <p:nvPr>
            <p:ph idx="1"/>
          </p:nvPr>
        </p:nvSpPr>
        <p:spPr/>
        <p:txBody>
          <a:bodyPr/>
          <a:lstStyle/>
          <a:p>
            <a:endParaRPr lang="en-ZA"/>
          </a:p>
        </p:txBody>
      </p:sp>
      <p:pic>
        <p:nvPicPr>
          <p:cNvPr id="4" name="Picture 2" descr="http://sites.harvard.edu/~chsi/markone/images/Bug.jpg">
            <a:extLst>
              <a:ext uri="{FF2B5EF4-FFF2-40B4-BE49-F238E27FC236}">
                <a16:creationId xmlns:a16="http://schemas.microsoft.com/office/drawing/2014/main" id="{FB2527BE-83A5-453C-AA90-3E74432D9A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4" b="2449"/>
          <a:stretch/>
        </p:blipFill>
        <p:spPr bwMode="auto">
          <a:xfrm>
            <a:off x="0" y="-5283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10F50B3-B145-495E-A503-7003884285A0}"/>
              </a:ext>
            </a:extLst>
          </p:cNvPr>
          <p:cNvSpPr/>
          <p:nvPr/>
        </p:nvSpPr>
        <p:spPr>
          <a:xfrm>
            <a:off x="3067322" y="3784171"/>
            <a:ext cx="8628895" cy="99038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5582316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817612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g.apmcdn.org/b1b659beafec985fb6cecd80e2cb581b70c37531/uncropped/09f7ff-20130308-dictionary.jpg">
            <a:extLst>
              <a:ext uri="{FF2B5EF4-FFF2-40B4-BE49-F238E27FC236}">
                <a16:creationId xmlns:a16="http://schemas.microsoft.com/office/drawing/2014/main" id="{26CE4E5B-B1FA-43D1-AC72-9993F765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329" y="498899"/>
            <a:ext cx="7361872" cy="53595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ww.rankranger.com/www-img/web/docs/blog_1/gwt-search-analytics-pages.png">
            <a:extLst>
              <a:ext uri="{FF2B5EF4-FFF2-40B4-BE49-F238E27FC236}">
                <a16:creationId xmlns:a16="http://schemas.microsoft.com/office/drawing/2014/main" id="{E442E821-F93D-4563-A317-E786500BDC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94"/>
          <a:stretch/>
        </p:blipFill>
        <p:spPr bwMode="auto">
          <a:xfrm>
            <a:off x="0" y="2864775"/>
            <a:ext cx="6079172" cy="34674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mayurbatrauae.ae/wp-content/uploads/2016/12/audit.jpg">
            <a:extLst>
              <a:ext uri="{FF2B5EF4-FFF2-40B4-BE49-F238E27FC236}">
                <a16:creationId xmlns:a16="http://schemas.microsoft.com/office/drawing/2014/main" id="{011C2882-82DF-44B8-90FB-56D5DFC6C6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90326"/>
            <a:ext cx="6079172" cy="3368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e/e0/Browser_usage_on_wikimedia_Sep_2010.png">
            <a:extLst>
              <a:ext uri="{FF2B5EF4-FFF2-40B4-BE49-F238E27FC236}">
                <a16:creationId xmlns:a16="http://schemas.microsoft.com/office/drawing/2014/main" id="{A3661692-6A8F-41FB-A3C4-25B2086513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454"/>
          <a:stretch/>
        </p:blipFill>
        <p:spPr bwMode="auto">
          <a:xfrm>
            <a:off x="6080760" y="-570978"/>
            <a:ext cx="6111240" cy="3749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stack.imgur.com/61YIe.jpg">
            <a:extLst>
              <a:ext uri="{FF2B5EF4-FFF2-40B4-BE49-F238E27FC236}">
                <a16:creationId xmlns:a16="http://schemas.microsoft.com/office/drawing/2014/main" id="{DA9B17E9-BA06-4951-9E97-5585C879D4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2580"/>
          <a:stretch/>
        </p:blipFill>
        <p:spPr bwMode="auto">
          <a:xfrm>
            <a:off x="6079172" y="3178650"/>
            <a:ext cx="6112828" cy="315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90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fade">
                                      <p:cBhvr>
                                        <p:cTn id="17" dur="500"/>
                                        <p:tgtEl>
                                          <p:spTgt spid="5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8"/>
                                        </p:tgtEl>
                                        <p:attrNameLst>
                                          <p:attrName>style.visibility</p:attrName>
                                        </p:attrNameLst>
                                      </p:cBhvr>
                                      <p:to>
                                        <p:strVal val="visible"/>
                                      </p:to>
                                    </p:set>
                                    <p:animEffect transition="in" filter="fade">
                                      <p:cBhvr>
                                        <p:cTn id="22"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s.gartner.com/smarterwithgartner/files/2017/04/SWG_ITMonitoring_042617_header.jpg">
            <a:extLst>
              <a:ext uri="{FF2B5EF4-FFF2-40B4-BE49-F238E27FC236}">
                <a16:creationId xmlns:a16="http://schemas.microsoft.com/office/drawing/2014/main" id="{D9D65BEE-998C-4F5A-8F39-0F4CAFC6A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09"/>
          <a:stretch/>
        </p:blipFill>
        <p:spPr bwMode="auto">
          <a:xfrm>
            <a:off x="1"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61DC2F-066E-4C2A-8129-1C67C309ECEF}"/>
              </a:ext>
            </a:extLst>
          </p:cNvPr>
          <p:cNvSpPr txBox="1"/>
          <p:nvPr/>
        </p:nvSpPr>
        <p:spPr>
          <a:xfrm>
            <a:off x="690881" y="569357"/>
            <a:ext cx="10810240" cy="5170646"/>
          </a:xfrm>
          <a:prstGeom prst="rect">
            <a:avLst/>
          </a:prstGeom>
          <a:solidFill>
            <a:srgbClr val="2E75B6">
              <a:alpha val="76078"/>
            </a:srgbClr>
          </a:solidFill>
          <a:ln>
            <a:solidFill>
              <a:schemeClr val="accent1"/>
            </a:solidFill>
          </a:ln>
        </p:spPr>
        <p:txBody>
          <a:bodyPr wrap="square" rtlCol="0">
            <a:spAutoFit/>
          </a:bodyPr>
          <a:lstStyle/>
          <a:p>
            <a:pPr algn="ctr"/>
            <a:r>
              <a:rPr lang="en-US" sz="6600" b="1" dirty="0">
                <a:solidFill>
                  <a:schemeClr val="bg1"/>
                </a:solidFill>
              </a:rPr>
              <a:t>Monitoring</a:t>
            </a:r>
          </a:p>
          <a:p>
            <a:pPr algn="ctr"/>
            <a:endParaRPr lang="en-US" sz="2400" b="1" dirty="0">
              <a:solidFill>
                <a:schemeClr val="bg1"/>
              </a:solidFill>
            </a:endParaRPr>
          </a:p>
          <a:p>
            <a:pPr algn="ctr"/>
            <a:r>
              <a:rPr lang="en-US" sz="4800" b="1" dirty="0">
                <a:solidFill>
                  <a:srgbClr val="FF0000"/>
                </a:solidFill>
              </a:rPr>
              <a:t>Pro-actively</a:t>
            </a:r>
            <a:r>
              <a:rPr lang="en-US" sz="4800" b="1" dirty="0">
                <a:solidFill>
                  <a:schemeClr val="bg1"/>
                </a:solidFill>
              </a:rPr>
              <a:t> </a:t>
            </a:r>
            <a:r>
              <a:rPr lang="en-US" sz="4800" dirty="0">
                <a:solidFill>
                  <a:schemeClr val="bg1"/>
                </a:solidFill>
              </a:rPr>
              <a:t>identifying </a:t>
            </a:r>
            <a:r>
              <a:rPr lang="en-US" sz="4800" b="1" dirty="0">
                <a:solidFill>
                  <a:srgbClr val="FF0000"/>
                </a:solidFill>
              </a:rPr>
              <a:t>issues</a:t>
            </a:r>
            <a:r>
              <a:rPr lang="en-US" sz="4800" dirty="0">
                <a:solidFill>
                  <a:schemeClr val="bg1"/>
                </a:solidFill>
              </a:rPr>
              <a:t> as (or ideally </a:t>
            </a:r>
            <a:r>
              <a:rPr lang="en-US" sz="4800" b="1" dirty="0">
                <a:solidFill>
                  <a:srgbClr val="FF0000"/>
                </a:solidFill>
              </a:rPr>
              <a:t>before</a:t>
            </a:r>
            <a:r>
              <a:rPr lang="en-US" sz="4800" dirty="0">
                <a:solidFill>
                  <a:schemeClr val="bg1"/>
                </a:solidFill>
              </a:rPr>
              <a:t>) they occur and </a:t>
            </a:r>
            <a:r>
              <a:rPr lang="en-US" sz="4800" i="1" dirty="0">
                <a:solidFill>
                  <a:schemeClr val="bg1"/>
                </a:solidFill>
              </a:rPr>
              <a:t>assisting in resolving issues that have occurred</a:t>
            </a:r>
          </a:p>
          <a:p>
            <a:pPr algn="ctr"/>
            <a:r>
              <a:rPr lang="en-US" sz="4800" b="1" dirty="0">
                <a:solidFill>
                  <a:schemeClr val="bg1"/>
                </a:solidFill>
              </a:rPr>
              <a:t> </a:t>
            </a:r>
            <a:r>
              <a:rPr lang="en-US" sz="4800" dirty="0">
                <a:solidFill>
                  <a:srgbClr val="FF9933"/>
                </a:solidFill>
              </a:rPr>
              <a:t>(</a:t>
            </a:r>
            <a:r>
              <a:rPr lang="en-US" sz="4800" i="1" dirty="0">
                <a:solidFill>
                  <a:srgbClr val="FF9933"/>
                </a:solidFill>
              </a:rPr>
              <a:t>perhaps entirely without intervention</a:t>
            </a:r>
            <a:r>
              <a:rPr lang="en-US" sz="4800" dirty="0">
                <a:solidFill>
                  <a:srgbClr val="FF9933"/>
                </a:solidFill>
              </a:rPr>
              <a:t>)</a:t>
            </a:r>
          </a:p>
          <a:p>
            <a:pPr algn="ctr"/>
            <a:endParaRPr lang="en-ZA" sz="4800" dirty="0">
              <a:solidFill>
                <a:srgbClr val="FF9933"/>
              </a:solidFill>
            </a:endParaRPr>
          </a:p>
        </p:txBody>
      </p:sp>
    </p:spTree>
    <p:extLst>
      <p:ext uri="{BB962C8B-B14F-4D97-AF65-F5344CB8AC3E}">
        <p14:creationId xmlns:p14="http://schemas.microsoft.com/office/powerpoint/2010/main" val="2383411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up)">
                                      <p:cBhvr>
                                        <p:cTn id="7" dur="500"/>
                                        <p:tgtEl>
                                          <p:spTgt spid="2">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type="lt">
                                    <p:tmPct val="6000"/>
                                  </p:iterate>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6000"/>
                                  </p:iterate>
                                  <p:childTnLst>
                                    <p:set>
                                      <p:cBhvr>
                                        <p:cTn id="20" dur="1" fill="hold">
                                          <p:stCondLst>
                                            <p:cond delay="0"/>
                                          </p:stCondLst>
                                        </p:cTn>
                                        <p:tgtEl>
                                          <p:spTgt spid="2">
                                            <p:txEl>
                                              <p:pRg st="3" end="3"/>
                                            </p:txEl>
                                          </p:spTgt>
                                        </p:tgtEl>
                                        <p:attrNameLst>
                                          <p:attrName>style.visibility</p:attrName>
                                        </p:attrNameLst>
                                      </p:cBhvr>
                                      <p:to>
                                        <p:strVal val="visible"/>
                                      </p:to>
                                    </p:set>
                                    <p:animEffect transition="in" filter="wipe(left)">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13306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fm.cnbc.com/applications/cnbc.com/resources/img/editorial/2013/11/21/101218340-95631174.1910x1000.jpg">
            <a:extLst>
              <a:ext uri="{FF2B5EF4-FFF2-40B4-BE49-F238E27FC236}">
                <a16:creationId xmlns:a16="http://schemas.microsoft.com/office/drawing/2014/main" id="{7C83307B-2D32-4192-A92E-D4AAB254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988217-41B9-49BB-9947-5363F2A17141}"/>
              </a:ext>
            </a:extLst>
          </p:cNvPr>
          <p:cNvSpPr txBox="1"/>
          <p:nvPr/>
        </p:nvSpPr>
        <p:spPr>
          <a:xfrm>
            <a:off x="5354320" y="5100320"/>
            <a:ext cx="6990080"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1 - ‘Accidental’ / Ad-hoc</a:t>
            </a:r>
            <a:endParaRPr lang="en-ZA" sz="4800" b="1" dirty="0">
              <a:solidFill>
                <a:schemeClr val="bg1"/>
              </a:solidFill>
            </a:endParaRPr>
          </a:p>
        </p:txBody>
      </p:sp>
    </p:spTree>
    <p:extLst>
      <p:ext uri="{BB962C8B-B14F-4D97-AF65-F5344CB8AC3E}">
        <p14:creationId xmlns:p14="http://schemas.microsoft.com/office/powerpoint/2010/main" val="21985600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http://ymcawellington.org.nz/wp-content/uploads/2013/07/person-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24" y="1396314"/>
            <a:ext cx="1744462" cy="26205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417"/>
            <a:ext cx="12192000" cy="6858000"/>
          </a:xfrm>
          <a:prstGeom prst="rect">
            <a:avLst/>
          </a:prstGeom>
          <a:noFill/>
          <a:ln>
            <a:noFill/>
          </a:ln>
        </p:spPr>
      </p:pic>
      <p:sp>
        <p:nvSpPr>
          <p:cNvPr id="3" name="TextBox 2"/>
          <p:cNvSpPr txBox="1"/>
          <p:nvPr/>
        </p:nvSpPr>
        <p:spPr>
          <a:xfrm>
            <a:off x="3925891" y="1396314"/>
            <a:ext cx="8011886" cy="1446550"/>
          </a:xfrm>
          <a:prstGeom prst="rect">
            <a:avLst/>
          </a:prstGeom>
          <a:noFill/>
        </p:spPr>
        <p:txBody>
          <a:bodyPr wrap="square" rtlCol="0" anchor="t">
            <a:spAutoFit/>
          </a:bodyPr>
          <a:lstStyle/>
          <a:p>
            <a:r>
              <a:rPr lang="en-ZA" sz="4400" dirty="0">
                <a:solidFill>
                  <a:schemeClr val="bg1">
                    <a:lumMod val="95000"/>
                  </a:schemeClr>
                </a:solidFill>
                <a:latin typeface="Calibri Light" charset="0"/>
                <a:ea typeface="Calibri Light" charset="0"/>
                <a:cs typeface="Calibri Light" charset="0"/>
              </a:rPr>
              <a:t>Is Your SharePoint Healthy and How Do You Know?</a:t>
            </a:r>
            <a:endParaRPr lang="en-GB" sz="4400" dirty="0">
              <a:solidFill>
                <a:schemeClr val="bg1">
                  <a:lumMod val="95000"/>
                </a:schemeClr>
              </a:solidFill>
              <a:latin typeface="Calibri Light" charset="0"/>
              <a:ea typeface="Calibri Light" charset="0"/>
              <a:cs typeface="Calibri Light" charset="0"/>
            </a:endParaRPr>
          </a:p>
        </p:txBody>
      </p:sp>
      <p:sp>
        <p:nvSpPr>
          <p:cNvPr id="6" name="TextBox 5"/>
          <p:cNvSpPr txBox="1"/>
          <p:nvPr/>
        </p:nvSpPr>
        <p:spPr>
          <a:xfrm>
            <a:off x="3925891" y="2842864"/>
            <a:ext cx="8011886" cy="615553"/>
          </a:xfrm>
          <a:prstGeom prst="rect">
            <a:avLst/>
          </a:prstGeom>
          <a:noFill/>
        </p:spPr>
        <p:txBody>
          <a:bodyPr wrap="square" rtlCol="0" anchor="t">
            <a:spAutoFit/>
          </a:bodyPr>
          <a:lstStyle/>
          <a:p>
            <a:r>
              <a:rPr lang="en-GB" sz="3400" dirty="0">
                <a:solidFill>
                  <a:srgbClr val="40B4E5"/>
                </a:solidFill>
                <a:latin typeface="Calibri" charset="0"/>
                <a:ea typeface="Calibri" charset="0"/>
                <a:cs typeface="Calibri" charset="0"/>
              </a:rPr>
              <a:t>Hilton Giesenow</a:t>
            </a:r>
          </a:p>
        </p:txBody>
      </p:sp>
      <p:sp>
        <p:nvSpPr>
          <p:cNvPr id="7" name="TextBox 6"/>
          <p:cNvSpPr txBox="1"/>
          <p:nvPr/>
        </p:nvSpPr>
        <p:spPr>
          <a:xfrm>
            <a:off x="3925891" y="3555242"/>
            <a:ext cx="8011886" cy="461665"/>
          </a:xfrm>
          <a:prstGeom prst="rect">
            <a:avLst/>
          </a:prstGeom>
          <a:noFill/>
        </p:spPr>
        <p:txBody>
          <a:bodyPr wrap="square" rtlCol="0" anchor="t">
            <a:spAutoFit/>
          </a:bodyPr>
          <a:lstStyle/>
          <a:p>
            <a:r>
              <a:rPr lang="en-GB" sz="2400" dirty="0">
                <a:solidFill>
                  <a:srgbClr val="E2E71F"/>
                </a:solidFill>
                <a:latin typeface="Calibri" charset="0"/>
                <a:ea typeface="Calibri" charset="0"/>
                <a:cs typeface="Calibri" charset="0"/>
              </a:rPr>
              <a:t>Experts Inside, South Africa</a:t>
            </a:r>
          </a:p>
        </p:txBody>
      </p:sp>
      <p:pic>
        <p:nvPicPr>
          <p:cNvPr id="8" name="Picture 7">
            <a:extLst>
              <a:ext uri="{FF2B5EF4-FFF2-40B4-BE49-F238E27FC236}">
                <a16:creationId xmlns:a16="http://schemas.microsoft.com/office/drawing/2014/main" id="{6F2F03BF-AEC2-4266-A401-B48AA02807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200" y="1519875"/>
            <a:ext cx="2164467" cy="1623349"/>
          </a:xfrm>
          <a:prstGeom prst="rect">
            <a:avLst/>
          </a:prstGeom>
        </p:spPr>
      </p:pic>
      <p:pic>
        <p:nvPicPr>
          <p:cNvPr id="10" name="Picture 9">
            <a:extLst>
              <a:ext uri="{FF2B5EF4-FFF2-40B4-BE49-F238E27FC236}">
                <a16:creationId xmlns:a16="http://schemas.microsoft.com/office/drawing/2014/main" id="{E2CF1B74-6684-455E-800E-0BF123298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17" y="3555242"/>
            <a:ext cx="1047993" cy="419197"/>
          </a:xfrm>
          <a:prstGeom prst="rect">
            <a:avLst/>
          </a:prstGeom>
          <a:solidFill>
            <a:schemeClr val="bg1"/>
          </a:solidFill>
        </p:spPr>
      </p:pic>
    </p:spTree>
    <p:extLst>
      <p:ext uri="{BB962C8B-B14F-4D97-AF65-F5344CB8AC3E}">
        <p14:creationId xmlns:p14="http://schemas.microsoft.com/office/powerpoint/2010/main" val="10669981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idingBikeOffCliff">
            <a:hlinkClick r:id="" action="ppaction://media"/>
            <a:extLst>
              <a:ext uri="{FF2B5EF4-FFF2-40B4-BE49-F238E27FC236}">
                <a16:creationId xmlns:a16="http://schemas.microsoft.com/office/drawing/2014/main" id="{CB45D7D3-8BD0-4822-A73D-665EF55A7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3400"/>
            <a:ext cx="12192000" cy="6858000"/>
          </a:xfrm>
          <a:prstGeom prst="rect">
            <a:avLst/>
          </a:prstGeom>
        </p:spPr>
      </p:pic>
    </p:spTree>
    <p:extLst>
      <p:ext uri="{BB962C8B-B14F-4D97-AF65-F5344CB8AC3E}">
        <p14:creationId xmlns:p14="http://schemas.microsoft.com/office/powerpoint/2010/main" val="4114315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413307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Tree>
    <p:extLst>
      <p:ext uri="{BB962C8B-B14F-4D97-AF65-F5344CB8AC3E}">
        <p14:creationId xmlns:p14="http://schemas.microsoft.com/office/powerpoint/2010/main" val="491534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thmb.tqn.com/QiGeV7n9DillZ_jmUJw2FlzWzag=/6358x4945/filters:fill(auto,1)/about/fordassemblyline-56b6b8355f9b5829f83428af.jpg">
            <a:extLst>
              <a:ext uri="{FF2B5EF4-FFF2-40B4-BE49-F238E27FC236}">
                <a16:creationId xmlns:a16="http://schemas.microsoft.com/office/drawing/2014/main" id="{CDA1184F-05AC-4C0D-B59F-377DAFC83D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34" r="821" b="16469"/>
          <a:stretch/>
        </p:blipFill>
        <p:spPr bwMode="auto">
          <a:xfrm>
            <a:off x="-81280" y="0"/>
            <a:ext cx="1227328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C39CAF-E7A2-4573-9DF2-6D877711476A}"/>
              </a:ext>
            </a:extLst>
          </p:cNvPr>
          <p:cNvSpPr txBox="1"/>
          <p:nvPr/>
        </p:nvSpPr>
        <p:spPr>
          <a:xfrm>
            <a:off x="4947920" y="4897120"/>
            <a:ext cx="724408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2 – Manual / Scheduled</a:t>
            </a:r>
            <a:endParaRPr lang="en-ZA" sz="5400" b="1" dirty="0">
              <a:solidFill>
                <a:schemeClr val="bg1"/>
              </a:solidFill>
            </a:endParaRPr>
          </a:p>
        </p:txBody>
      </p:sp>
    </p:spTree>
    <p:extLst>
      <p:ext uri="{BB962C8B-B14F-4D97-AF65-F5344CB8AC3E}">
        <p14:creationId xmlns:p14="http://schemas.microsoft.com/office/powerpoint/2010/main" val="3630772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ld Fashioned Grainy 10 second Movie Film Countdown Timer HD">
            <a:hlinkClick r:id="" action="ppaction://media"/>
            <a:extLst>
              <a:ext uri="{FF2B5EF4-FFF2-40B4-BE49-F238E27FC236}">
                <a16:creationId xmlns:a16="http://schemas.microsoft.com/office/drawing/2014/main" id="{869E60FC-6126-427A-9E05-DBD4504403F4}"/>
              </a:ext>
            </a:extLst>
          </p:cNvPr>
          <p:cNvPicPr>
            <a:picLocks noChangeAspect="1"/>
          </p:cNvPicPr>
          <p:nvPr>
            <a:videoFile r:link="rId1"/>
            <p:extLst>
              <p:ext uri="{DAA4B4D4-6D71-4841-9C94-3DE7FCFB9230}">
                <p14:media xmlns:p14="http://schemas.microsoft.com/office/powerpoint/2010/main" r:embed="rId2">
                  <p14:trim st="4048" end="931.8"/>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291909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govloop.com/blogs/1001-2000/1077-how.jpg">
            <a:extLst>
              <a:ext uri="{FF2B5EF4-FFF2-40B4-BE49-F238E27FC236}">
                <a16:creationId xmlns:a16="http://schemas.microsoft.com/office/drawing/2014/main" id="{0F64A3A0-CEB9-41EF-B445-C879507281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5" name="Picture 4">
            <a:extLst>
              <a:ext uri="{FF2B5EF4-FFF2-40B4-BE49-F238E27FC236}">
                <a16:creationId xmlns:a16="http://schemas.microsoft.com/office/drawing/2014/main" id="{2B2B3682-A3E1-4358-880F-7296B32C56EF}"/>
              </a:ext>
            </a:extLst>
          </p:cNvPr>
          <p:cNvPicPr>
            <a:picLocks noChangeAspect="1"/>
          </p:cNvPicPr>
          <p:nvPr/>
        </p:nvPicPr>
        <p:blipFill rotWithShape="1">
          <a:blip r:embed="rId3">
            <a:extLst>
              <a:ext uri="{28A0092B-C50C-407E-A947-70E740481C1C}">
                <a14:useLocalDpi xmlns:a14="http://schemas.microsoft.com/office/drawing/2010/main" val="0"/>
              </a:ext>
            </a:extLst>
          </a:blip>
          <a:srcRect t="10367" b="11080"/>
          <a:stretch/>
        </p:blipFill>
        <p:spPr>
          <a:xfrm>
            <a:off x="0" y="-213360"/>
            <a:ext cx="12192000" cy="6410960"/>
          </a:xfrm>
          <a:prstGeom prst="rect">
            <a:avLst/>
          </a:prstGeom>
        </p:spPr>
      </p:pic>
    </p:spTree>
    <p:extLst>
      <p:ext uri="{BB962C8B-B14F-4D97-AF65-F5344CB8AC3E}">
        <p14:creationId xmlns:p14="http://schemas.microsoft.com/office/powerpoint/2010/main" val="309262948"/>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fitafterfifty.com/wp-content/uploads/2014/05/senior-exercise.jpg">
            <a:extLst>
              <a:ext uri="{FF2B5EF4-FFF2-40B4-BE49-F238E27FC236}">
                <a16:creationId xmlns:a16="http://schemas.microsoft.com/office/drawing/2014/main" id="{0C5C8016-C64D-4C28-96ED-FD5C5824E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03" b="2370"/>
          <a:stretch/>
        </p:blipFill>
        <p:spPr bwMode="auto">
          <a:xfrm>
            <a:off x="1706880" y="-1"/>
            <a:ext cx="8807450" cy="633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142456"/>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319251"/>
            <a:ext cx="11196320" cy="5924699"/>
          </a:xfrm>
          <a:prstGeom prst="rect">
            <a:avLst/>
          </a:prstGeom>
          <a:solidFill>
            <a:srgbClr val="F2F2F2">
              <a:alpha val="69020"/>
            </a:srgbClr>
          </a:solidFill>
        </p:spPr>
        <p:txBody>
          <a:bodyPr wrap="square" rtlCol="0">
            <a:spAutoFit/>
          </a:bodyPr>
          <a:lstStyle/>
          <a:p>
            <a:pPr lvl="1"/>
            <a:endParaRPr lang="en-ZA" sz="7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SP Server 2010 Operations Framework and Checklists (white paper)</a:t>
            </a:r>
          </a:p>
          <a:p>
            <a:pPr marL="914400" lvl="1" indent="-457200">
              <a:buFont typeface="Arial" panose="020B0604020202020204" pitchFamily="34" charset="0"/>
              <a:buChar char="•"/>
            </a:pPr>
            <a:r>
              <a:rPr lang="en-ZA" sz="2400" b="1" dirty="0">
                <a:solidFill>
                  <a:schemeClr val="tx1">
                    <a:lumMod val="85000"/>
                    <a:lumOff val="15000"/>
                  </a:schemeClr>
                </a:solidFill>
                <a:hlinkClick r:id="rId4"/>
              </a:rPr>
              <a:t>https://technet.microsoft.com/en-us/library/gg277248%28v=office.14%29.aspx</a:t>
            </a:r>
            <a:endParaRPr lang="en-ZA" sz="2400" b="1" dirty="0">
              <a:solidFill>
                <a:schemeClr val="tx1">
                  <a:lumMod val="85000"/>
                  <a:lumOff val="15000"/>
                </a:schemeClr>
              </a:solidFill>
            </a:endParaRPr>
          </a:p>
          <a:p>
            <a:pPr lvl="1"/>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400" b="1" dirty="0">
                <a:solidFill>
                  <a:schemeClr val="tx1">
                    <a:lumMod val="85000"/>
                    <a:lumOff val="15000"/>
                  </a:schemeClr>
                </a:solidFill>
              </a:rPr>
              <a:t> </a:t>
            </a:r>
            <a:r>
              <a:rPr lang="en-ZA" sz="2800" b="1" dirty="0">
                <a:solidFill>
                  <a:schemeClr val="tx1">
                    <a:lumMod val="85000"/>
                    <a:lumOff val="15000"/>
                  </a:schemeClr>
                </a:solidFill>
              </a:rPr>
              <a:t>Plan for monitoring in SharePoint 2013</a:t>
            </a:r>
          </a:p>
          <a:p>
            <a:pPr marL="914400" lvl="1" indent="-457200">
              <a:buFont typeface="Arial" panose="020B0604020202020204" pitchFamily="34" charset="0"/>
              <a:buChar char="•"/>
            </a:pPr>
            <a:r>
              <a:rPr lang="en-ZA" sz="2400" b="1" dirty="0">
                <a:solidFill>
                  <a:schemeClr val="tx1">
                    <a:lumMod val="85000"/>
                    <a:lumOff val="15000"/>
                  </a:schemeClr>
                </a:solidFill>
                <a:hlinkClick r:id="rId5"/>
              </a:rPr>
              <a:t>https://technet.microsoft.com/en-us/library/jj219701.aspx</a:t>
            </a:r>
            <a:r>
              <a:rPr lang="en-ZA" sz="2400" b="1" dirty="0">
                <a:solidFill>
                  <a:schemeClr val="tx1">
                    <a:lumMod val="85000"/>
                    <a:lumOff val="15000"/>
                  </a:schemeClr>
                </a:solidFill>
              </a:rPr>
              <a:t> </a:t>
            </a:r>
          </a:p>
          <a:p>
            <a:r>
              <a:rPr lang="en-US" sz="800" b="1" dirty="0">
                <a:solidFill>
                  <a:schemeClr val="tx1">
                    <a:lumMod val="85000"/>
                    <a:lumOff val="15000"/>
                  </a:schemeClr>
                </a:solidFill>
              </a:rPr>
              <a:t>	</a:t>
            </a: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Overview of monitoring in SharePoint Server (2016)</a:t>
            </a:r>
          </a:p>
          <a:p>
            <a:pPr marL="914400" lvl="1" indent="-457200">
              <a:buFont typeface="Arial" panose="020B0604020202020204" pitchFamily="34" charset="0"/>
              <a:buChar char="•"/>
            </a:pPr>
            <a:r>
              <a:rPr lang="en-ZA" sz="2400" b="1" dirty="0">
                <a:solidFill>
                  <a:schemeClr val="tx1">
                    <a:lumMod val="85000"/>
                    <a:lumOff val="15000"/>
                  </a:schemeClr>
                </a:solidFill>
                <a:hlinkClick r:id="rId6"/>
              </a:rPr>
              <a:t>https://technet.microsoft.com/en-us/library/ee748636%28v=office.16%29.aspx</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US" sz="2800" b="1" dirty="0">
                <a:solidFill>
                  <a:schemeClr val="tx1">
                    <a:lumMod val="85000"/>
                    <a:lumOff val="15000"/>
                  </a:schemeClr>
                </a:solidFill>
              </a:rPr>
              <a:t>W</a:t>
            </a:r>
            <a:r>
              <a:rPr lang="en-ZA" sz="2800" b="1" dirty="0">
                <a:solidFill>
                  <a:schemeClr val="tx1">
                    <a:lumMod val="85000"/>
                    <a:lumOff val="15000"/>
                  </a:schemeClr>
                </a:solidFill>
              </a:rPr>
              <a:t>hat is On Your SharePoint Admin Checklist</a:t>
            </a:r>
          </a:p>
          <a:p>
            <a:pPr marL="914400" lvl="1" indent="-457200">
              <a:buFont typeface="Arial" panose="020B0604020202020204" pitchFamily="34" charset="0"/>
              <a:buChar char="•"/>
            </a:pPr>
            <a:r>
              <a:rPr lang="en-ZA" sz="2400" b="1" dirty="0">
                <a:solidFill>
                  <a:schemeClr val="tx1">
                    <a:lumMod val="85000"/>
                    <a:lumOff val="15000"/>
                  </a:schemeClr>
                </a:solidFill>
                <a:hlinkClick r:id="rId7"/>
              </a:rPr>
              <a:t>https://collab365.community/forum/topics/what-is-on-your-sharepoint-admin-checklist/</a:t>
            </a:r>
            <a:endParaRPr lang="en-ZA" sz="8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err="1">
                <a:solidFill>
                  <a:schemeClr val="tx1">
                    <a:lumMod val="85000"/>
                    <a:lumOff val="15000"/>
                  </a:schemeClr>
                </a:solidFill>
              </a:rPr>
              <a:t>Sharepoint</a:t>
            </a:r>
            <a:r>
              <a:rPr lang="en-ZA" sz="2800" b="1" dirty="0">
                <a:solidFill>
                  <a:schemeClr val="tx1">
                    <a:lumMod val="85000"/>
                    <a:lumOff val="15000"/>
                  </a:schemeClr>
                </a:solidFill>
              </a:rPr>
              <a:t> Checklist (Daily, Weekly and monthly)</a:t>
            </a:r>
          </a:p>
          <a:p>
            <a:pPr marL="914400" lvl="1" indent="-457200">
              <a:buFont typeface="Arial" panose="020B0604020202020204" pitchFamily="34" charset="0"/>
              <a:buChar char="•"/>
            </a:pPr>
            <a:r>
              <a:rPr lang="en-ZA" sz="2400" b="1" dirty="0">
                <a:solidFill>
                  <a:schemeClr val="tx1">
                    <a:lumMod val="85000"/>
                    <a:lumOff val="15000"/>
                  </a:schemeClr>
                </a:solidFill>
                <a:hlinkClick r:id="rId8"/>
              </a:rPr>
              <a:t>https://gallery.technet.microsoft.com/office/Sharepoint-Checklist-Daily-56293835</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p:txBody>
      </p:sp>
    </p:spTree>
    <p:extLst>
      <p:ext uri="{BB962C8B-B14F-4D97-AF65-F5344CB8AC3E}">
        <p14:creationId xmlns:p14="http://schemas.microsoft.com/office/powerpoint/2010/main" val="2591290576"/>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09268601-283C-48D3-A340-F1FA9E621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405" y="329602"/>
            <a:ext cx="9362875" cy="57770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D60CA6F7-DC0C-41A3-98FE-7AC7837D969C}"/>
              </a:ext>
            </a:extLst>
          </p:cNvPr>
          <p:cNvSpPr/>
          <p:nvPr/>
        </p:nvSpPr>
        <p:spPr>
          <a:xfrm>
            <a:off x="9595970" y="1283422"/>
            <a:ext cx="694078" cy="4600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42672CCE-14D3-429E-8D4E-6B628F6B5B3C}"/>
              </a:ext>
            </a:extLst>
          </p:cNvPr>
          <p:cNvSpPr/>
          <p:nvPr/>
        </p:nvSpPr>
        <p:spPr>
          <a:xfrm>
            <a:off x="5850232" y="2069805"/>
            <a:ext cx="694078" cy="39009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C77BE7EF-8E4A-4EC9-8F27-40CB6BFD4B8B}"/>
              </a:ext>
            </a:extLst>
          </p:cNvPr>
          <p:cNvSpPr/>
          <p:nvPr/>
        </p:nvSpPr>
        <p:spPr>
          <a:xfrm>
            <a:off x="7278624" y="2038524"/>
            <a:ext cx="865632" cy="39322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CA559EC7-EAD2-464B-9C51-4F3CE5C7CB33}"/>
              </a:ext>
            </a:extLst>
          </p:cNvPr>
          <p:cNvSpPr/>
          <p:nvPr/>
        </p:nvSpPr>
        <p:spPr>
          <a:xfrm>
            <a:off x="6584546" y="2038524"/>
            <a:ext cx="694078" cy="39322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56B314DF-1A56-4100-A524-DEA056FAAA24}"/>
              </a:ext>
            </a:extLst>
          </p:cNvPr>
          <p:cNvSpPr/>
          <p:nvPr/>
        </p:nvSpPr>
        <p:spPr>
          <a:xfrm>
            <a:off x="1572101" y="2038524"/>
            <a:ext cx="827795" cy="2466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5C53F0D4-D4AD-40CB-AF0C-21CF2F42CE3C}"/>
              </a:ext>
            </a:extLst>
          </p:cNvPr>
          <p:cNvSpPr/>
          <p:nvPr/>
        </p:nvSpPr>
        <p:spPr>
          <a:xfrm>
            <a:off x="3052240" y="1946816"/>
            <a:ext cx="1794079" cy="7963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286583A0-D53D-4145-A950-25401F3258DA}"/>
              </a:ext>
            </a:extLst>
          </p:cNvPr>
          <p:cNvSpPr txBox="1"/>
          <p:nvPr/>
        </p:nvSpPr>
        <p:spPr>
          <a:xfrm>
            <a:off x="734060" y="5078233"/>
            <a:ext cx="11559540" cy="892552"/>
          </a:xfrm>
          <a:prstGeom prst="rect">
            <a:avLst/>
          </a:prstGeom>
          <a:solidFill>
            <a:srgbClr val="2E75B6">
              <a:alpha val="85882"/>
            </a:srgbClr>
          </a:solidFill>
          <a:ln>
            <a:solidFill>
              <a:schemeClr val="accent1"/>
            </a:solidFill>
          </a:ln>
        </p:spPr>
        <p:txBody>
          <a:bodyPr wrap="square" rtlCol="0">
            <a:spAutoFit/>
          </a:bodyPr>
          <a:lstStyle/>
          <a:p>
            <a:r>
              <a:rPr lang="en-ZA" sz="3200" dirty="0">
                <a:solidFill>
                  <a:schemeClr val="bg1"/>
                </a:solidFill>
              </a:rPr>
              <a:t>Experts Inside Monitoring Report Template</a:t>
            </a:r>
          </a:p>
          <a:p>
            <a:pPr lvl="1"/>
            <a:r>
              <a:rPr lang="en-ZA" sz="2000" u="sng" dirty="0">
                <a:solidFill>
                  <a:schemeClr val="bg1"/>
                </a:solidFill>
              </a:rPr>
              <a:t>https://github.com/HiltonGiesenow/ESPC</a:t>
            </a:r>
          </a:p>
        </p:txBody>
      </p:sp>
    </p:spTree>
    <p:extLst>
      <p:ext uri="{BB962C8B-B14F-4D97-AF65-F5344CB8AC3E}">
        <p14:creationId xmlns:p14="http://schemas.microsoft.com/office/powerpoint/2010/main" val="2818829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heel(1)">
                                      <p:cBhvr>
                                        <p:cTn id="32" dur="500"/>
                                        <p:tgtEl>
                                          <p:spTgt spid="5"/>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4">
                                            <p:bg/>
                                          </p:spTgt>
                                        </p:tgtEl>
                                        <p:attrNameLst>
                                          <p:attrName>style.visibility</p:attrName>
                                        </p:attrNameLst>
                                      </p:cBhvr>
                                      <p:to>
                                        <p:strVal val="visible"/>
                                      </p:to>
                                    </p:set>
                                    <p:animEffect transition="in" filter="wipe(right)">
                                      <p:cBhvr>
                                        <p:cTn id="36" dur="500"/>
                                        <p:tgtEl>
                                          <p:spTgt spid="4">
                                            <p:bg/>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wipe(left)">
                                      <p:cBhvr>
                                        <p:cTn id="40" dur="500"/>
                                        <p:tgtEl>
                                          <p:spTgt spid="4">
                                            <p:txEl>
                                              <p:pRg st="0" end="0"/>
                                            </p:txEl>
                                          </p:spTgt>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4">
                                            <p:txEl>
                                              <p:pRg st="1" end="1"/>
                                            </p:txEl>
                                          </p:spTgt>
                                        </p:tgtEl>
                                        <p:attrNameLst>
                                          <p:attrName>style.visibility</p:attrName>
                                        </p:attrNameLst>
                                      </p:cBhvr>
                                      <p:to>
                                        <p:strVal val="visible"/>
                                      </p:to>
                                    </p:set>
                                    <p:animEffect transition="in" filter="wipe(left)">
                                      <p:cBhvr>
                                        <p:cTn id="4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4" grpId="0" uiExpand="1"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ourtesyplumbers.com/wp-content/uploads/2016/07/thirsty-roots.jpg">
            <a:extLst>
              <a:ext uri="{FF2B5EF4-FFF2-40B4-BE49-F238E27FC236}">
                <a16:creationId xmlns:a16="http://schemas.microsoft.com/office/drawing/2014/main" id="{F40F7876-1C56-4CB9-84E6-570DF8B48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238" r="83" b="154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6134F18-2D29-459C-A845-5F7EF6FD4D4E}"/>
              </a:ext>
            </a:extLst>
          </p:cNvPr>
          <p:cNvCxnSpPr>
            <a:cxnSpLocks/>
          </p:cNvCxnSpPr>
          <p:nvPr/>
        </p:nvCxnSpPr>
        <p:spPr>
          <a:xfrm flipV="1">
            <a:off x="1463040" y="1446630"/>
            <a:ext cx="1985402" cy="609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2554B5-4F06-4439-B78B-3FDC8738094E}"/>
              </a:ext>
            </a:extLst>
          </p:cNvPr>
          <p:cNvSpPr txBox="1"/>
          <p:nvPr/>
        </p:nvSpPr>
        <p:spPr>
          <a:xfrm>
            <a:off x="438636" y="2056229"/>
            <a:ext cx="2274084" cy="646331"/>
          </a:xfrm>
          <a:prstGeom prst="rect">
            <a:avLst/>
          </a:prstGeom>
          <a:noFill/>
        </p:spPr>
        <p:txBody>
          <a:bodyPr wrap="none" rtlCol="0">
            <a:spAutoFit/>
          </a:bodyPr>
          <a:lstStyle/>
          <a:p>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cxnSp>
        <p:nvCxnSpPr>
          <p:cNvPr id="10" name="Straight Arrow Connector 9">
            <a:extLst>
              <a:ext uri="{FF2B5EF4-FFF2-40B4-BE49-F238E27FC236}">
                <a16:creationId xmlns:a16="http://schemas.microsoft.com/office/drawing/2014/main" id="{243187B8-1B3A-4B8A-B61D-578335D4FB6B}"/>
              </a:ext>
            </a:extLst>
          </p:cNvPr>
          <p:cNvCxnSpPr>
            <a:cxnSpLocks/>
          </p:cNvCxnSpPr>
          <p:nvPr/>
        </p:nvCxnSpPr>
        <p:spPr>
          <a:xfrm>
            <a:off x="3004892" y="4617134"/>
            <a:ext cx="1882579" cy="4622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446548-563F-4F7D-B84A-BB0D0C868E0C}"/>
              </a:ext>
            </a:extLst>
          </p:cNvPr>
          <p:cNvSpPr txBox="1"/>
          <p:nvPr/>
        </p:nvSpPr>
        <p:spPr>
          <a:xfrm>
            <a:off x="519916" y="3932425"/>
            <a:ext cx="2484976" cy="1200329"/>
          </a:xfrm>
          <a:prstGeom prst="rect">
            <a:avLst/>
          </a:prstGeom>
          <a:noFill/>
        </p:spPr>
        <p:txBody>
          <a:bodyPr wrap="none" rtlCol="0">
            <a:spAutoFit/>
          </a:bodyPr>
          <a:lstStyle/>
          <a:p>
            <a:pPr algn="ctr"/>
            <a:r>
              <a:rPr lang="en-US" sz="3600" b="1" dirty="0">
                <a:ln>
                  <a:solidFill>
                    <a:srgbClr val="C00000"/>
                  </a:solidFill>
                </a:ln>
                <a:solidFill>
                  <a:srgbClr val="FF0000"/>
                </a:solidFill>
              </a:rPr>
              <a:t>Under (Not)</a:t>
            </a:r>
            <a:br>
              <a:rPr lang="en-US" sz="3600" b="1" dirty="0">
                <a:ln>
                  <a:solidFill>
                    <a:srgbClr val="C00000"/>
                  </a:solidFill>
                </a:ln>
                <a:solidFill>
                  <a:srgbClr val="FF0000"/>
                </a:solidFill>
              </a:rPr>
            </a:br>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spTree>
    <p:extLst>
      <p:ext uri="{BB962C8B-B14F-4D97-AF65-F5344CB8AC3E}">
        <p14:creationId xmlns:p14="http://schemas.microsoft.com/office/powerpoint/2010/main" val="4199512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C6A7-8718-4376-A9EF-1E5686D67D0E}"/>
              </a:ext>
            </a:extLst>
          </p:cNvPr>
          <p:cNvSpPr>
            <a:spLocks noGrp="1"/>
          </p:cNvSpPr>
          <p:nvPr>
            <p:ph type="title"/>
          </p:nvPr>
        </p:nvSpPr>
        <p:spPr>
          <a:xfrm>
            <a:off x="198120" y="90805"/>
            <a:ext cx="10515600" cy="1325563"/>
          </a:xfrm>
        </p:spPr>
        <p:txBody>
          <a:bodyPr/>
          <a:lstStyle/>
          <a:p>
            <a:r>
              <a:rPr lang="en-US" dirty="0"/>
              <a:t>AGENDA</a:t>
            </a:r>
            <a:endParaRPr lang="en-ZA" dirty="0"/>
          </a:p>
        </p:txBody>
      </p:sp>
      <p:sp>
        <p:nvSpPr>
          <p:cNvPr id="3" name="Content Placeholder 2">
            <a:extLst>
              <a:ext uri="{FF2B5EF4-FFF2-40B4-BE49-F238E27FC236}">
                <a16:creationId xmlns:a16="http://schemas.microsoft.com/office/drawing/2014/main" id="{F5E42989-9588-44BC-9681-9B8F9FFADE1C}"/>
              </a:ext>
            </a:extLst>
          </p:cNvPr>
          <p:cNvSpPr>
            <a:spLocks noGrp="1"/>
          </p:cNvSpPr>
          <p:nvPr>
            <p:ph idx="1"/>
          </p:nvPr>
        </p:nvSpPr>
        <p:spPr>
          <a:xfrm>
            <a:off x="838200" y="1416368"/>
            <a:ext cx="10515600" cy="4760595"/>
          </a:xfrm>
        </p:spPr>
        <p:txBody>
          <a:bodyPr>
            <a:normAutofit/>
          </a:bodyPr>
          <a:lstStyle/>
          <a:p>
            <a:r>
              <a:rPr lang="en-US" sz="4400" dirty="0"/>
              <a:t>MONITORING</a:t>
            </a:r>
          </a:p>
          <a:p>
            <a:pPr lvl="1"/>
            <a:r>
              <a:rPr lang="en-US" sz="3600" dirty="0"/>
              <a:t>WHY</a:t>
            </a:r>
          </a:p>
          <a:p>
            <a:pPr lvl="1"/>
            <a:r>
              <a:rPr lang="en-US" sz="3600" dirty="0"/>
              <a:t>HOW</a:t>
            </a:r>
          </a:p>
          <a:p>
            <a:pPr lvl="1"/>
            <a:r>
              <a:rPr lang="en-US" sz="3600" dirty="0"/>
              <a:t>WHAT</a:t>
            </a:r>
          </a:p>
          <a:p>
            <a:pPr lvl="1"/>
            <a:r>
              <a:rPr lang="en-US" sz="3600" dirty="0"/>
              <a:t>TOOLS &amp; AUTOMATION</a:t>
            </a:r>
          </a:p>
          <a:p>
            <a:r>
              <a:rPr lang="en-US" sz="4400" dirty="0"/>
              <a:t>SELF HEALING</a:t>
            </a:r>
          </a:p>
          <a:p>
            <a:r>
              <a:rPr lang="en-US" sz="4400" dirty="0"/>
              <a:t>CLOUD</a:t>
            </a:r>
            <a:endParaRPr lang="en-ZA" sz="4400" dirty="0"/>
          </a:p>
        </p:txBody>
      </p:sp>
    </p:spTree>
    <p:extLst>
      <p:ext uri="{BB962C8B-B14F-4D97-AF65-F5344CB8AC3E}">
        <p14:creationId xmlns:p14="http://schemas.microsoft.com/office/powerpoint/2010/main" val="321939258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cartoonbrew.com/wp-content/uploads/2017/03/captainunderpants_main-1280x600.jpg">
            <a:extLst>
              <a:ext uri="{FF2B5EF4-FFF2-40B4-BE49-F238E27FC236}">
                <a16:creationId xmlns:a16="http://schemas.microsoft.com/office/drawing/2014/main" id="{99A6DAFA-BA58-47AE-875B-262711C9D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74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B682A6-17A8-4EDF-9F39-2A95633C3CB2}"/>
              </a:ext>
            </a:extLst>
          </p:cNvPr>
          <p:cNvSpPr txBox="1"/>
          <p:nvPr/>
        </p:nvSpPr>
        <p:spPr>
          <a:xfrm>
            <a:off x="1374140" y="832782"/>
            <a:ext cx="4305300" cy="2862322"/>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Space</a:t>
            </a:r>
          </a:p>
          <a:p>
            <a:pPr marL="685800" indent="-685800">
              <a:buFont typeface="Calibri" panose="020F0502020204030204" pitchFamily="34" charset="0"/>
              <a:buChar char="›"/>
            </a:pPr>
            <a:r>
              <a:rPr lang="en-US" sz="3600" dirty="0">
                <a:solidFill>
                  <a:schemeClr val="bg1"/>
                </a:solidFill>
              </a:rPr>
              <a:t>Memory</a:t>
            </a:r>
          </a:p>
          <a:p>
            <a:pPr marL="685800" indent="-685800">
              <a:buFont typeface="Calibri" panose="020F0502020204030204" pitchFamily="34" charset="0"/>
              <a:buChar char="›"/>
            </a:pPr>
            <a:r>
              <a:rPr lang="en-US" sz="3600" dirty="0">
                <a:solidFill>
                  <a:schemeClr val="bg1"/>
                </a:solidFill>
              </a:rPr>
              <a:t>CPU</a:t>
            </a:r>
          </a:p>
          <a:p>
            <a:pPr marL="685800" indent="-685800">
              <a:buFont typeface="Calibri" panose="020F0502020204030204" pitchFamily="34" charset="0"/>
              <a:buChar char="›"/>
            </a:pPr>
            <a:r>
              <a:rPr lang="en-US" sz="3600" dirty="0">
                <a:solidFill>
                  <a:schemeClr val="bg1"/>
                </a:solidFill>
              </a:rPr>
              <a:t>Network</a:t>
            </a:r>
          </a:p>
          <a:p>
            <a:pPr marL="685800" indent="-685800">
              <a:buFont typeface="Calibri" panose="020F0502020204030204" pitchFamily="34" charset="0"/>
              <a:buChar char="›"/>
            </a:pPr>
            <a:r>
              <a:rPr lang="en-US" sz="3600" dirty="0">
                <a:solidFill>
                  <a:schemeClr val="bg1"/>
                </a:solidFill>
              </a:rPr>
              <a:t>Event Logs</a:t>
            </a:r>
          </a:p>
        </p:txBody>
      </p:sp>
      <p:sp>
        <p:nvSpPr>
          <p:cNvPr id="4" name="TextBox 3">
            <a:extLst>
              <a:ext uri="{FF2B5EF4-FFF2-40B4-BE49-F238E27FC236}">
                <a16:creationId xmlns:a16="http://schemas.microsoft.com/office/drawing/2014/main" id="{28B7A743-56E4-4F84-88CF-35E8E4DBE70A}"/>
              </a:ext>
            </a:extLst>
          </p:cNvPr>
          <p:cNvSpPr txBox="1"/>
          <p:nvPr/>
        </p:nvSpPr>
        <p:spPr>
          <a:xfrm>
            <a:off x="0" y="109030"/>
            <a:ext cx="5679440" cy="646331"/>
          </a:xfrm>
          <a:prstGeom prst="rect">
            <a:avLst/>
          </a:prstGeom>
          <a:solidFill>
            <a:srgbClr val="2E75B6">
              <a:alpha val="76078"/>
            </a:srgbClr>
          </a:solidFill>
          <a:ln>
            <a:solidFill>
              <a:schemeClr val="accent1"/>
            </a:solidFill>
          </a:ln>
        </p:spPr>
        <p:txBody>
          <a:bodyPr wrap="square" rtlCol="0">
            <a:spAutoFit/>
          </a:bodyPr>
          <a:lstStyle/>
          <a:p>
            <a:pPr algn="r"/>
            <a:r>
              <a:rPr lang="en-US" sz="3600" b="1" dirty="0">
                <a:solidFill>
                  <a:schemeClr val="bg1"/>
                </a:solidFill>
              </a:rPr>
              <a:t>Checklist: Operating System</a:t>
            </a:r>
            <a:endParaRPr lang="en-ZA" sz="3600" b="1" dirty="0">
              <a:solidFill>
                <a:schemeClr val="bg1"/>
              </a:solidFill>
            </a:endParaRPr>
          </a:p>
        </p:txBody>
      </p:sp>
      <p:sp>
        <p:nvSpPr>
          <p:cNvPr id="5" name="TextBox 4">
            <a:extLst>
              <a:ext uri="{FF2B5EF4-FFF2-40B4-BE49-F238E27FC236}">
                <a16:creationId xmlns:a16="http://schemas.microsoft.com/office/drawing/2014/main" id="{CBF4A61F-971F-4633-96B6-00187E5A2119}"/>
              </a:ext>
            </a:extLst>
          </p:cNvPr>
          <p:cNvSpPr txBox="1"/>
          <p:nvPr/>
        </p:nvSpPr>
        <p:spPr>
          <a:xfrm>
            <a:off x="6507480" y="298652"/>
            <a:ext cx="5684520" cy="646331"/>
          </a:xfrm>
          <a:prstGeom prst="rect">
            <a:avLst/>
          </a:prstGeom>
          <a:solidFill>
            <a:srgbClr val="2E75B6">
              <a:alpha val="76078"/>
            </a:srgbClr>
          </a:solidFill>
          <a:ln>
            <a:solidFill>
              <a:schemeClr val="accent1"/>
            </a:solidFill>
          </a:ln>
        </p:spPr>
        <p:txBody>
          <a:bodyPr wrap="square" rtlCol="0">
            <a:spAutoFit/>
          </a:bodyPr>
          <a:lstStyle/>
          <a:p>
            <a:r>
              <a:rPr lang="en-US" sz="3600" b="1" dirty="0">
                <a:solidFill>
                  <a:schemeClr val="bg1"/>
                </a:solidFill>
              </a:rPr>
              <a:t>Checklist: SQL Server</a:t>
            </a:r>
            <a:endParaRPr lang="en-ZA" sz="3600" b="1" dirty="0">
              <a:solidFill>
                <a:schemeClr val="bg1"/>
              </a:solidFill>
            </a:endParaRPr>
          </a:p>
        </p:txBody>
      </p:sp>
      <p:sp>
        <p:nvSpPr>
          <p:cNvPr id="6" name="TextBox 5">
            <a:extLst>
              <a:ext uri="{FF2B5EF4-FFF2-40B4-BE49-F238E27FC236}">
                <a16:creationId xmlns:a16="http://schemas.microsoft.com/office/drawing/2014/main" id="{D44259BC-9202-43FD-BA9C-8236D264732B}"/>
              </a:ext>
            </a:extLst>
          </p:cNvPr>
          <p:cNvSpPr txBox="1"/>
          <p:nvPr/>
        </p:nvSpPr>
        <p:spPr>
          <a:xfrm>
            <a:off x="6507480" y="1028267"/>
            <a:ext cx="5196840" cy="2308324"/>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Capacity</a:t>
            </a:r>
          </a:p>
          <a:p>
            <a:pPr marL="685800" indent="-685800">
              <a:buFont typeface="Calibri" panose="020F0502020204030204" pitchFamily="34" charset="0"/>
              <a:buChar char="›"/>
            </a:pPr>
            <a:r>
              <a:rPr lang="en-US" sz="3600" dirty="0">
                <a:solidFill>
                  <a:schemeClr val="bg1"/>
                </a:solidFill>
              </a:rPr>
              <a:t>Database Size</a:t>
            </a:r>
          </a:p>
          <a:p>
            <a:pPr marL="685800" indent="-685800">
              <a:buFont typeface="Calibri" panose="020F0502020204030204" pitchFamily="34" charset="0"/>
              <a:buChar char="›"/>
            </a:pPr>
            <a:r>
              <a:rPr lang="en-US" sz="3600" dirty="0">
                <a:solidFill>
                  <a:schemeClr val="bg1"/>
                </a:solidFill>
              </a:rPr>
              <a:t>Index Fragmentation</a:t>
            </a:r>
          </a:p>
          <a:p>
            <a:pPr marL="685800" indent="-685800">
              <a:buFont typeface="Calibri" panose="020F0502020204030204" pitchFamily="34" charset="0"/>
              <a:buChar char="›"/>
            </a:pPr>
            <a:r>
              <a:rPr lang="en-US" sz="3600" dirty="0">
                <a:solidFill>
                  <a:schemeClr val="bg1"/>
                </a:solidFill>
              </a:rPr>
              <a:t>Lots More…</a:t>
            </a:r>
            <a:endParaRPr lang="en-ZA" sz="3600" dirty="0">
              <a:solidFill>
                <a:schemeClr val="bg1"/>
              </a:solidFill>
            </a:endParaRPr>
          </a:p>
        </p:txBody>
      </p:sp>
      <p:sp>
        <p:nvSpPr>
          <p:cNvPr id="7" name="TextBox 6">
            <a:extLst>
              <a:ext uri="{FF2B5EF4-FFF2-40B4-BE49-F238E27FC236}">
                <a16:creationId xmlns:a16="http://schemas.microsoft.com/office/drawing/2014/main" id="{22AE65C3-F820-4495-AD23-A027A5E57436}"/>
              </a:ext>
            </a:extLst>
          </p:cNvPr>
          <p:cNvSpPr txBox="1"/>
          <p:nvPr/>
        </p:nvSpPr>
        <p:spPr>
          <a:xfrm>
            <a:off x="6507480" y="4178527"/>
            <a:ext cx="5196840" cy="646331"/>
          </a:xfrm>
          <a:prstGeom prst="rect">
            <a:avLst/>
          </a:prstGeom>
          <a:solidFill>
            <a:srgbClr val="2E75B6">
              <a:alpha val="85882"/>
            </a:srgbClr>
          </a:solidFill>
          <a:ln>
            <a:solidFill>
              <a:schemeClr val="accent1"/>
            </a:solidFill>
          </a:ln>
        </p:spPr>
        <p:txBody>
          <a:bodyPr wrap="square" rtlCol="0">
            <a:spAutoFit/>
          </a:bodyPr>
          <a:lstStyle/>
          <a:p>
            <a:pPr algn="r"/>
            <a:r>
              <a:rPr lang="en-US" sz="3600" b="1" dirty="0">
                <a:solidFill>
                  <a:schemeClr val="bg1"/>
                </a:solidFill>
              </a:rPr>
              <a:t>Checklist: Backups</a:t>
            </a:r>
            <a:endParaRPr lang="en-ZA" sz="3600" b="1" dirty="0">
              <a:solidFill>
                <a:schemeClr val="bg1"/>
              </a:solidFill>
            </a:endParaRPr>
          </a:p>
        </p:txBody>
      </p:sp>
      <p:sp>
        <p:nvSpPr>
          <p:cNvPr id="8" name="TextBox 7">
            <a:extLst>
              <a:ext uri="{FF2B5EF4-FFF2-40B4-BE49-F238E27FC236}">
                <a16:creationId xmlns:a16="http://schemas.microsoft.com/office/drawing/2014/main" id="{A3FF3C5C-DFBD-4299-9A94-7E477FC2AC4A}"/>
              </a:ext>
            </a:extLst>
          </p:cNvPr>
          <p:cNvSpPr txBox="1"/>
          <p:nvPr/>
        </p:nvSpPr>
        <p:spPr>
          <a:xfrm>
            <a:off x="7261860" y="4854565"/>
            <a:ext cx="4442460" cy="1200329"/>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Success / Failure</a:t>
            </a:r>
          </a:p>
          <a:p>
            <a:pPr marL="685800" indent="-685800">
              <a:buFont typeface="Calibri" panose="020F0502020204030204" pitchFamily="34" charset="0"/>
              <a:buChar char="›"/>
            </a:pPr>
            <a:r>
              <a:rPr lang="en-US" sz="3600" dirty="0">
                <a:solidFill>
                  <a:schemeClr val="bg1"/>
                </a:solidFill>
              </a:rPr>
              <a:t>Capacity</a:t>
            </a:r>
            <a:endParaRPr lang="en-ZA" sz="3600" dirty="0">
              <a:solidFill>
                <a:schemeClr val="bg1"/>
              </a:solidFill>
            </a:endParaRPr>
          </a:p>
        </p:txBody>
      </p:sp>
    </p:spTree>
    <p:extLst>
      <p:ext uri="{BB962C8B-B14F-4D97-AF65-F5344CB8AC3E}">
        <p14:creationId xmlns:p14="http://schemas.microsoft.com/office/powerpoint/2010/main" val="216606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right)">
                                      <p:cBhvr>
                                        <p:cTn id="20" dur="500"/>
                                        <p:tgtEl>
                                          <p:spTgt spid="3">
                                            <p:bg/>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left)">
                                      <p:cBhvr>
                                        <p:cTn id="36" dur="500"/>
                                        <p:tgtEl>
                                          <p:spTgt spid="3">
                                            <p:txEl>
                                              <p:pRg st="3" end="3"/>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bg/>
                                          </p:spTgt>
                                        </p:tgtEl>
                                        <p:attrNameLst>
                                          <p:attrName>style.visibility</p:attrName>
                                        </p:attrNameLst>
                                      </p:cBhvr>
                                      <p:to>
                                        <p:strVal val="visible"/>
                                      </p:to>
                                    </p:set>
                                    <p:animEffect transition="in" filter="wipe(left)">
                                      <p:cBhvr>
                                        <p:cTn id="45" dur="500"/>
                                        <p:tgtEl>
                                          <p:spTgt spid="6">
                                            <p:bg/>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wipe(left)">
                                      <p:cBhvr>
                                        <p:cTn id="53" dur="500"/>
                                        <p:tgtEl>
                                          <p:spTgt spid="6">
                                            <p:txEl>
                                              <p:pRg st="1" end="1"/>
                                            </p:txEl>
                                          </p:spTgt>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500"/>
                                        <p:tgtEl>
                                          <p:spTgt spid="6">
                                            <p:txEl>
                                              <p:pRg st="2" end="2"/>
                                            </p:txEl>
                                          </p:spTgt>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left)">
                                      <p:cBhvr>
                                        <p:cTn id="61" dur="500"/>
                                        <p:tgtEl>
                                          <p:spTgt spid="6">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8">
                                            <p:bg/>
                                          </p:spTgt>
                                        </p:tgtEl>
                                        <p:attrNameLst>
                                          <p:attrName>style.visibility</p:attrName>
                                        </p:attrNameLst>
                                      </p:cBhvr>
                                      <p:to>
                                        <p:strVal val="visible"/>
                                      </p:to>
                                    </p:set>
                                    <p:animEffect transition="in" filter="wipe(right)">
                                      <p:cBhvr>
                                        <p:cTn id="66" dur="500"/>
                                        <p:tgtEl>
                                          <p:spTgt spid="8">
                                            <p:bg/>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wipe(left)">
                                      <p:cBhvr>
                                        <p:cTn id="70" dur="500"/>
                                        <p:tgtEl>
                                          <p:spTgt spid="8">
                                            <p:txEl>
                                              <p:pRg st="0" end="0"/>
                                            </p:txEl>
                                          </p:spTgt>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8">
                                            <p:txEl>
                                              <p:pRg st="1" end="1"/>
                                            </p:txEl>
                                          </p:spTgt>
                                        </p:tgtEl>
                                        <p:attrNameLst>
                                          <p:attrName>style.visibility</p:attrName>
                                        </p:attrNameLst>
                                      </p:cBhvr>
                                      <p:to>
                                        <p:strVal val="visible"/>
                                      </p:to>
                                    </p:set>
                                    <p:animEffect transition="in" filter="wipe(left)">
                                      <p:cBhvr>
                                        <p:cTn id="7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uiExpand="1" build="p" animBg="1"/>
      <p:bldP spid="7" grpId="0" animBg="1"/>
      <p:bldP spid="8"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vignette.wikia.nocookie.net/pirates/images/c/c7/Jack_Telescope.jpg/revision/latest?cb=20121115193717">
            <a:extLst>
              <a:ext uri="{FF2B5EF4-FFF2-40B4-BE49-F238E27FC236}">
                <a16:creationId xmlns:a16="http://schemas.microsoft.com/office/drawing/2014/main" id="{B46018AD-2E51-4C0D-BA68-FF4E85DBB0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89" b="65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5054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ke puff stock footage">
            <a:hlinkClick r:id="" action="ppaction://media"/>
            <a:extLst>
              <a:ext uri="{FF2B5EF4-FFF2-40B4-BE49-F238E27FC236}">
                <a16:creationId xmlns:a16="http://schemas.microsoft.com/office/drawing/2014/main" id="{C821FC28-9AC5-4E64-B924-897BE30EEA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667"/>
          <a:stretch/>
        </p:blipFill>
        <p:spPr>
          <a:xfrm>
            <a:off x="0" y="0"/>
            <a:ext cx="12192000" cy="6332220"/>
          </a:xfrm>
          <a:prstGeom prst="rect">
            <a:avLst/>
          </a:prstGeom>
        </p:spPr>
      </p:pic>
      <p:sp>
        <p:nvSpPr>
          <p:cNvPr id="3" name="TextBox 2">
            <a:extLst>
              <a:ext uri="{FF2B5EF4-FFF2-40B4-BE49-F238E27FC236}">
                <a16:creationId xmlns:a16="http://schemas.microsoft.com/office/drawing/2014/main" id="{386C966B-0001-4877-B681-0919C6BB6A5E}"/>
              </a:ext>
            </a:extLst>
          </p:cNvPr>
          <p:cNvSpPr txBox="1"/>
          <p:nvPr/>
        </p:nvSpPr>
        <p:spPr>
          <a:xfrm>
            <a:off x="5283200" y="205740"/>
            <a:ext cx="6779260" cy="1200329"/>
          </a:xfrm>
          <a:prstGeom prst="rect">
            <a:avLst/>
          </a:prstGeom>
          <a:solidFill>
            <a:schemeClr val="bg1"/>
          </a:solidFill>
        </p:spPr>
        <p:txBody>
          <a:bodyPr wrap="square" rtlCol="0">
            <a:spAutoFit/>
          </a:bodyPr>
          <a:lstStyle/>
          <a:p>
            <a:r>
              <a:rPr lang="en-US" sz="3600" b="1" dirty="0"/>
              <a:t>SURGEON GENERAL’S WARNING: blah blah blah blah blah blah blah</a:t>
            </a:r>
            <a:endParaRPr lang="en-ZA" sz="3600" b="1" dirty="0"/>
          </a:p>
        </p:txBody>
      </p:sp>
      <p:sp>
        <p:nvSpPr>
          <p:cNvPr id="4" name="TextBox 3">
            <a:extLst>
              <a:ext uri="{FF2B5EF4-FFF2-40B4-BE49-F238E27FC236}">
                <a16:creationId xmlns:a16="http://schemas.microsoft.com/office/drawing/2014/main" id="{409DAC3D-7FAD-442D-99F7-BC535CE8E3AD}"/>
              </a:ext>
            </a:extLst>
          </p:cNvPr>
          <p:cNvSpPr txBox="1"/>
          <p:nvPr/>
        </p:nvSpPr>
        <p:spPr>
          <a:xfrm>
            <a:off x="6444847" y="-2251620"/>
            <a:ext cx="7019693" cy="1569660"/>
          </a:xfrm>
          <a:prstGeom prst="rect">
            <a:avLst/>
          </a:prstGeom>
          <a:solidFill>
            <a:schemeClr val="bg1"/>
          </a:solidFill>
        </p:spPr>
        <p:txBody>
          <a:bodyPr wrap="square" rtlCol="0">
            <a:spAutoFit/>
          </a:bodyPr>
          <a:lstStyle/>
          <a:p>
            <a:r>
              <a:rPr lang="en-US" sz="2400" dirty="0"/>
              <a:t>SURGEON GENERAL’S WARNING: SharePoint usage can cause stress, frustration, confusion, reduced sexual appetite and may complicate day to day usage of heavy machinery, smart phones and old Android devices</a:t>
            </a:r>
            <a:endParaRPr lang="en-ZA" sz="2400" dirty="0"/>
          </a:p>
        </p:txBody>
      </p:sp>
    </p:spTree>
    <p:extLst>
      <p:ext uri="{BB962C8B-B14F-4D97-AF65-F5344CB8AC3E}">
        <p14:creationId xmlns:p14="http://schemas.microsoft.com/office/powerpoint/2010/main" val="2692937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a:extLst>
              <a:ext uri="{FF2B5EF4-FFF2-40B4-BE49-F238E27FC236}">
                <a16:creationId xmlns:a16="http://schemas.microsoft.com/office/drawing/2014/main" id="{37532929-8A08-47CE-A1FE-34F7C616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941"/>
            <a:ext cx="12192000" cy="6244212"/>
          </a:xfrm>
          <a:prstGeom prst="rect">
            <a:avLst/>
          </a:prstGeom>
        </p:spPr>
      </p:pic>
      <p:sp>
        <p:nvSpPr>
          <p:cNvPr id="3" name="TextBox 2">
            <a:extLst>
              <a:ext uri="{FF2B5EF4-FFF2-40B4-BE49-F238E27FC236}">
                <a16:creationId xmlns:a16="http://schemas.microsoft.com/office/drawing/2014/main" id="{FD362821-777F-4511-A665-AB9EEC551098}"/>
              </a:ext>
            </a:extLst>
          </p:cNvPr>
          <p:cNvSpPr txBox="1"/>
          <p:nvPr/>
        </p:nvSpPr>
        <p:spPr>
          <a:xfrm>
            <a:off x="0" y="5140960"/>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 Health Analyzer</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42B46842-17E7-40D2-B1B7-1EC0139153FE}"/>
              </a:ext>
            </a:extLst>
          </p:cNvPr>
          <p:cNvSpPr/>
          <p:nvPr/>
        </p:nvSpPr>
        <p:spPr>
          <a:xfrm>
            <a:off x="6216506" y="1771763"/>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4CAFA726-F94C-4E1F-991B-B4FA47D93BEC}"/>
              </a:ext>
            </a:extLst>
          </p:cNvPr>
          <p:cNvSpPr/>
          <p:nvPr/>
        </p:nvSpPr>
        <p:spPr>
          <a:xfrm>
            <a:off x="2315066" y="3390322"/>
            <a:ext cx="1686560" cy="266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0147288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ocial.msdn.microsoft.com/Forums/getfile/305628">
            <a:extLst>
              <a:ext uri="{FF2B5EF4-FFF2-40B4-BE49-F238E27FC236}">
                <a16:creationId xmlns:a16="http://schemas.microsoft.com/office/drawing/2014/main" id="{8500CFD9-26F1-476E-91AA-0C9F22584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4"/>
          <a:stretch/>
        </p:blipFill>
        <p:spPr bwMode="auto">
          <a:xfrm>
            <a:off x="1933575" y="760770"/>
            <a:ext cx="8324850" cy="4928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32F129C-4D37-4EC1-BF26-5ACA86B8F777}"/>
              </a:ext>
            </a:extLst>
          </p:cNvPr>
          <p:cNvSpPr/>
          <p:nvPr/>
        </p:nvSpPr>
        <p:spPr>
          <a:xfrm>
            <a:off x="2201026" y="1377604"/>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Rounded Corners 3">
            <a:extLst>
              <a:ext uri="{FF2B5EF4-FFF2-40B4-BE49-F238E27FC236}">
                <a16:creationId xmlns:a16="http://schemas.microsoft.com/office/drawing/2014/main" id="{DDDF600F-3FFA-43E0-ADAD-F4F285CAA30C}"/>
              </a:ext>
            </a:extLst>
          </p:cNvPr>
          <p:cNvSpPr/>
          <p:nvPr/>
        </p:nvSpPr>
        <p:spPr>
          <a:xfrm>
            <a:off x="2201025" y="3382125"/>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F701A8D9-92CE-4424-92FB-05113D7E02CF}"/>
              </a:ext>
            </a:extLst>
          </p:cNvPr>
          <p:cNvSpPr/>
          <p:nvPr/>
        </p:nvSpPr>
        <p:spPr>
          <a:xfrm>
            <a:off x="2201024" y="3705398"/>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60AE3BAE-620B-40E1-8980-EAA45CC7AD87}"/>
              </a:ext>
            </a:extLst>
          </p:cNvPr>
          <p:cNvSpPr/>
          <p:nvPr/>
        </p:nvSpPr>
        <p:spPr>
          <a:xfrm>
            <a:off x="2201024" y="5063373"/>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B59A8A9C-A07B-4F16-9D7D-5CC8F3BDDE39}"/>
              </a:ext>
            </a:extLst>
          </p:cNvPr>
          <p:cNvSpPr/>
          <p:nvPr/>
        </p:nvSpPr>
        <p:spPr>
          <a:xfrm>
            <a:off x="2201024" y="17110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38A4D522-7A2F-4618-A2AA-2100AE84F1F6}"/>
              </a:ext>
            </a:extLst>
          </p:cNvPr>
          <p:cNvSpPr/>
          <p:nvPr/>
        </p:nvSpPr>
        <p:spPr>
          <a:xfrm>
            <a:off x="2201023" y="207922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D3357522-957B-42D5-802E-8602C2190254}"/>
              </a:ext>
            </a:extLst>
          </p:cNvPr>
          <p:cNvSpPr/>
          <p:nvPr/>
        </p:nvSpPr>
        <p:spPr>
          <a:xfrm>
            <a:off x="2201022" y="273800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E9E75163-2690-4095-B092-0F3DE6E26912}"/>
              </a:ext>
            </a:extLst>
          </p:cNvPr>
          <p:cNvSpPr/>
          <p:nvPr/>
        </p:nvSpPr>
        <p:spPr>
          <a:xfrm>
            <a:off x="2201021" y="3991224"/>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1E61FCED-125D-4742-9900-8BFED6CA7AC4}"/>
              </a:ext>
            </a:extLst>
          </p:cNvPr>
          <p:cNvSpPr/>
          <p:nvPr/>
        </p:nvSpPr>
        <p:spPr>
          <a:xfrm>
            <a:off x="2201018" y="43043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Rounded Corners 13">
            <a:extLst>
              <a:ext uri="{FF2B5EF4-FFF2-40B4-BE49-F238E27FC236}">
                <a16:creationId xmlns:a16="http://schemas.microsoft.com/office/drawing/2014/main" id="{075C400C-34D3-4B86-BC36-70C0DE316916}"/>
              </a:ext>
            </a:extLst>
          </p:cNvPr>
          <p:cNvSpPr/>
          <p:nvPr/>
        </p:nvSpPr>
        <p:spPr>
          <a:xfrm>
            <a:off x="2201018" y="5390587"/>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8032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
                                        <p:tgtEl>
                                          <p:spTgt spid="4"/>
                                        </p:tgtEl>
                                      </p:cBhvr>
                                    </p:animEffect>
                                  </p:childTnLst>
                                </p:cTn>
                              </p:par>
                            </p:childTnLst>
                          </p:cTn>
                        </p:par>
                        <p:par>
                          <p:cTn id="12" fill="hold">
                            <p:stCondLst>
                              <p:cond delay="35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00"/>
                                        <p:tgtEl>
                                          <p:spTgt spid="5"/>
                                        </p:tgtEl>
                                      </p:cBhvr>
                                    </p:animEffect>
                                  </p:childTnLst>
                                </p:cTn>
                              </p:par>
                            </p:childTnLst>
                          </p:cTn>
                        </p:par>
                        <p:par>
                          <p:cTn id="16" fill="hold">
                            <p:stCondLst>
                              <p:cond delay="450"/>
                            </p:stCondLst>
                            <p:childTnLst>
                              <p:par>
                                <p:cTn id="17" presetID="21"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1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50"/>
                                        <p:tgtEl>
                                          <p:spTgt spid="7"/>
                                        </p:tgtEl>
                                      </p:cBhvr>
                                    </p:animEffect>
                                  </p:childTnLst>
                                </p:cTn>
                              </p:par>
                            </p:childTnLst>
                          </p:cTn>
                        </p:par>
                        <p:par>
                          <p:cTn id="25" fill="hold">
                            <p:stCondLst>
                              <p:cond delay="25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100"/>
                                        <p:tgtEl>
                                          <p:spTgt spid="8"/>
                                        </p:tgtEl>
                                      </p:cBhvr>
                                    </p:animEffect>
                                  </p:childTnLst>
                                </p:cTn>
                              </p:par>
                            </p:childTnLst>
                          </p:cTn>
                        </p:par>
                        <p:par>
                          <p:cTn id="29" fill="hold">
                            <p:stCondLst>
                              <p:cond delay="350"/>
                            </p:stCondLst>
                            <p:childTnLst>
                              <p:par>
                                <p:cTn id="30" presetID="21"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100"/>
                                        <p:tgtEl>
                                          <p:spTgt spid="9"/>
                                        </p:tgtEl>
                                      </p:cBhvr>
                                    </p:animEffect>
                                  </p:childTnLst>
                                </p:cTn>
                              </p:par>
                            </p:childTnLst>
                          </p:cTn>
                        </p:par>
                        <p:par>
                          <p:cTn id="33" fill="hold">
                            <p:stCondLst>
                              <p:cond delay="450"/>
                            </p:stCondLst>
                            <p:childTnLst>
                              <p:par>
                                <p:cTn id="34" presetID="21"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100"/>
                                        <p:tgtEl>
                                          <p:spTgt spid="10"/>
                                        </p:tgtEl>
                                      </p:cBhvr>
                                    </p:animEffect>
                                  </p:childTnLst>
                                </p:cTn>
                              </p:par>
                            </p:childTnLst>
                          </p:cTn>
                        </p:par>
                        <p:par>
                          <p:cTn id="37" fill="hold">
                            <p:stCondLst>
                              <p:cond delay="550"/>
                            </p:stCondLst>
                            <p:childTnLst>
                              <p:par>
                                <p:cTn id="38" presetID="21"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heel(1)">
                                      <p:cBhvr>
                                        <p:cTn id="40" dur="100"/>
                                        <p:tgtEl>
                                          <p:spTgt spid="11"/>
                                        </p:tgtEl>
                                      </p:cBhvr>
                                    </p:animEffect>
                                  </p:childTnLst>
                                </p:cTn>
                              </p:par>
                            </p:childTnLst>
                          </p:cTn>
                        </p:par>
                        <p:par>
                          <p:cTn id="41" fill="hold">
                            <p:stCondLst>
                              <p:cond delay="650"/>
                            </p:stCondLst>
                            <p:childTnLst>
                              <p:par>
                                <p:cTn id="42" presetID="21"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BMmLKWi0iok/VMeSRn9PX_I/AAAAAAAAGHM/-QIV6FCr3dQ/s1600/content%2Bdatabases%2Bcontain%2Borphaned%2Bitems.png">
            <a:extLst>
              <a:ext uri="{FF2B5EF4-FFF2-40B4-BE49-F238E27FC236}">
                <a16:creationId xmlns:a16="http://schemas.microsoft.com/office/drawing/2014/main" id="{F5A78043-5234-4D23-90DF-24B29934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483" y="125730"/>
            <a:ext cx="7305675" cy="605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940A25C-127C-4702-A1EE-41A16023C4E6}"/>
              </a:ext>
            </a:extLst>
          </p:cNvPr>
          <p:cNvSpPr/>
          <p:nvPr/>
        </p:nvSpPr>
        <p:spPr>
          <a:xfrm>
            <a:off x="4958080" y="701040"/>
            <a:ext cx="599440" cy="772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B50516EF-A13C-48C4-947D-B466E1155CEF}"/>
              </a:ext>
            </a:extLst>
          </p:cNvPr>
          <p:cNvSpPr/>
          <p:nvPr/>
        </p:nvSpPr>
        <p:spPr>
          <a:xfrm>
            <a:off x="5557520" y="711200"/>
            <a:ext cx="650240" cy="76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2FB3F36E-5D6F-48AE-AB36-86CB985E7396}"/>
              </a:ext>
            </a:extLst>
          </p:cNvPr>
          <p:cNvSpPr txBox="1"/>
          <p:nvPr/>
        </p:nvSpPr>
        <p:spPr>
          <a:xfrm>
            <a:off x="8128000" y="125730"/>
            <a:ext cx="1270000" cy="369332"/>
          </a:xfrm>
          <a:prstGeom prst="rect">
            <a:avLst/>
          </a:prstGeom>
          <a:solidFill>
            <a:srgbClr val="F2F2F2"/>
          </a:solidFill>
        </p:spPr>
        <p:txBody>
          <a:bodyPr wrap="square" rtlCol="0">
            <a:spAutoFit/>
          </a:bodyPr>
          <a:lstStyle/>
          <a:p>
            <a:endParaRPr lang="en-ZA" dirty="0"/>
          </a:p>
        </p:txBody>
      </p:sp>
    </p:spTree>
    <p:extLst>
      <p:ext uri="{BB962C8B-B14F-4D97-AF65-F5344CB8AC3E}">
        <p14:creationId xmlns:p14="http://schemas.microsoft.com/office/powerpoint/2010/main" val="902229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67CEDA0D-4F3F-447B-9ABA-D75D8F566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18" y="112842"/>
            <a:ext cx="7869162" cy="6159877"/>
          </a:xfrm>
          <a:prstGeom prst="rect">
            <a:avLst/>
          </a:prstGeom>
        </p:spPr>
      </p:pic>
      <p:sp>
        <p:nvSpPr>
          <p:cNvPr id="4" name="Rectangle: Rounded Corners 3">
            <a:extLst>
              <a:ext uri="{FF2B5EF4-FFF2-40B4-BE49-F238E27FC236}">
                <a16:creationId xmlns:a16="http://schemas.microsoft.com/office/drawing/2014/main" id="{BF656585-3C42-4BFA-B737-B2110031BE29}"/>
              </a:ext>
            </a:extLst>
          </p:cNvPr>
          <p:cNvSpPr/>
          <p:nvPr/>
        </p:nvSpPr>
        <p:spPr>
          <a:xfrm>
            <a:off x="4244848" y="2885948"/>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167F43DF-240C-4B62-9A5E-7C733B7E5EB8}"/>
              </a:ext>
            </a:extLst>
          </p:cNvPr>
          <p:cNvSpPr/>
          <p:nvPr/>
        </p:nvSpPr>
        <p:spPr>
          <a:xfrm>
            <a:off x="4244848" y="3550412"/>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421747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rupposcai.it/sitogruppo/wp-content/uploads/2015/06/news-AIDC-RFID-NFC-e-Internet-of-Things_GruppoSCAI_900x600.jpg">
            <a:extLst>
              <a:ext uri="{FF2B5EF4-FFF2-40B4-BE49-F238E27FC236}">
                <a16:creationId xmlns:a16="http://schemas.microsoft.com/office/drawing/2014/main" id="{057EA107-B2D5-47C2-8C0B-764819D956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2844353"/>
            <a:ext cx="11196320" cy="892552"/>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2800" dirty="0"/>
              <a:t>SharePoint Health Analyzer rules reference for SharePoint Server 2016</a:t>
            </a:r>
            <a:endParaRPr lang="en-ZA" sz="2800" dirty="0">
              <a:hlinkClick r:id="rId4"/>
            </a:endParaRPr>
          </a:p>
          <a:p>
            <a:pPr marL="914400" lvl="1" indent="-457200">
              <a:buFont typeface="Arial" panose="020B0604020202020204" pitchFamily="34" charset="0"/>
              <a:buChar char="•"/>
            </a:pPr>
            <a:r>
              <a:rPr lang="en-ZA" sz="2400" dirty="0">
                <a:hlinkClick r:id="rId4"/>
              </a:rPr>
              <a:t>https://technet.microsoft.com/en-us/library/ff686816(v=office.16).aspx</a:t>
            </a:r>
            <a:r>
              <a:rPr lang="en-ZA" sz="2400" dirty="0"/>
              <a:t> </a:t>
            </a:r>
            <a:endParaRPr lang="en-ZA" sz="2000" b="1" dirty="0">
              <a:solidFill>
                <a:schemeClr val="tx1">
                  <a:lumMod val="85000"/>
                  <a:lumOff val="15000"/>
                </a:schemeClr>
              </a:solidFill>
            </a:endParaRPr>
          </a:p>
        </p:txBody>
      </p:sp>
    </p:spTree>
    <p:extLst>
      <p:ext uri="{BB962C8B-B14F-4D97-AF65-F5344CB8AC3E}">
        <p14:creationId xmlns:p14="http://schemas.microsoft.com/office/powerpoint/2010/main" val="2360314100"/>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F76E514-37F3-4F19-AB8C-68F9ADF3FEA8}"/>
              </a:ext>
            </a:extLst>
          </p:cNvPr>
          <p:cNvPicPr>
            <a:picLocks noChangeAspect="1"/>
          </p:cNvPicPr>
          <p:nvPr/>
        </p:nvPicPr>
        <p:blipFill rotWithShape="1">
          <a:blip r:embed="rId2">
            <a:extLst>
              <a:ext uri="{28A0092B-C50C-407E-A947-70E740481C1C}">
                <a14:useLocalDpi xmlns:a14="http://schemas.microsoft.com/office/drawing/2010/main" val="0"/>
              </a:ext>
            </a:extLst>
          </a:blip>
          <a:srcRect b="9635"/>
          <a:stretch/>
        </p:blipFill>
        <p:spPr>
          <a:xfrm>
            <a:off x="0" y="512098"/>
            <a:ext cx="12192000" cy="5583902"/>
          </a:xfrm>
          <a:prstGeom prst="rect">
            <a:avLst/>
          </a:prstGeom>
        </p:spPr>
      </p:pic>
      <p:sp>
        <p:nvSpPr>
          <p:cNvPr id="3" name="TextBox 2">
            <a:extLst>
              <a:ext uri="{FF2B5EF4-FFF2-40B4-BE49-F238E27FC236}">
                <a16:creationId xmlns:a16="http://schemas.microsoft.com/office/drawing/2014/main" id="{CBEFACF0-BCC6-4BCB-84D8-27415B2E2962}"/>
              </a:ext>
            </a:extLst>
          </p:cNvPr>
          <p:cNvSpPr txBox="1"/>
          <p:nvPr/>
        </p:nvSpPr>
        <p:spPr>
          <a:xfrm>
            <a:off x="3108960" y="182880"/>
            <a:ext cx="908304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Checklist II: (Failed) Timer Jobs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797999B2-FFAD-4BE2-BF31-27BB229C6B6A}"/>
              </a:ext>
            </a:extLst>
          </p:cNvPr>
          <p:cNvSpPr/>
          <p:nvPr/>
        </p:nvSpPr>
        <p:spPr>
          <a:xfrm>
            <a:off x="172720" y="3845560"/>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71248D5E-7A0E-4BA0-B5CE-03D5A213DC10}"/>
              </a:ext>
            </a:extLst>
          </p:cNvPr>
          <p:cNvSpPr/>
          <p:nvPr/>
        </p:nvSpPr>
        <p:spPr>
          <a:xfrm>
            <a:off x="83112" y="261856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A32FB483-E318-44BE-86B0-0B0612723DDE}"/>
              </a:ext>
            </a:extLst>
          </p:cNvPr>
          <p:cNvSpPr/>
          <p:nvPr/>
        </p:nvSpPr>
        <p:spPr>
          <a:xfrm>
            <a:off x="11104680" y="208820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0E96980E-2853-40DD-8B1A-4CC8BC6984D2}"/>
              </a:ext>
            </a:extLst>
          </p:cNvPr>
          <p:cNvSpPr/>
          <p:nvPr/>
        </p:nvSpPr>
        <p:spPr>
          <a:xfrm>
            <a:off x="4764840" y="127744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E9E2DFA2-DE39-4531-B577-7AE0DF141E07}"/>
              </a:ext>
            </a:extLst>
          </p:cNvPr>
          <p:cNvSpPr/>
          <p:nvPr/>
        </p:nvSpPr>
        <p:spPr>
          <a:xfrm>
            <a:off x="1706680" y="2737940"/>
            <a:ext cx="2408120" cy="2897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7BE3BD5B-6EDE-4643-BBD7-FAD480D5F31E}"/>
              </a:ext>
            </a:extLst>
          </p:cNvPr>
          <p:cNvSpPr/>
          <p:nvPr/>
        </p:nvSpPr>
        <p:spPr>
          <a:xfrm>
            <a:off x="4187352" y="273064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Rounded Corners 11">
            <a:extLst>
              <a:ext uri="{FF2B5EF4-FFF2-40B4-BE49-F238E27FC236}">
                <a16:creationId xmlns:a16="http://schemas.microsoft.com/office/drawing/2014/main" id="{75DB0DE9-B31B-4DEF-8C62-A1F9C511F627}"/>
              </a:ext>
            </a:extLst>
          </p:cNvPr>
          <p:cNvSpPr/>
          <p:nvPr/>
        </p:nvSpPr>
        <p:spPr>
          <a:xfrm>
            <a:off x="8859320" y="2725388"/>
            <a:ext cx="477720" cy="2846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52791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heel(1)">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P spid="8"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C99F1C50-19DA-4466-8D61-91AF6334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19" y="116518"/>
            <a:ext cx="10978381" cy="6090249"/>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91440" y="228278"/>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III: ULS Logs</a:t>
            </a:r>
            <a:endParaRPr lang="en-ZA" sz="5400" b="1" dirty="0">
              <a:solidFill>
                <a:schemeClr val="bg1"/>
              </a:solidFill>
            </a:endParaRPr>
          </a:p>
        </p:txBody>
      </p:sp>
    </p:spTree>
    <p:extLst>
      <p:ext uri="{BB962C8B-B14F-4D97-AF65-F5344CB8AC3E}">
        <p14:creationId xmlns:p14="http://schemas.microsoft.com/office/powerpoint/2010/main" val="5027101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regbesso.files.wordpress.com/2016/03/sharepointmysql001.png?w=1040">
            <a:extLst>
              <a:ext uri="{FF2B5EF4-FFF2-40B4-BE49-F238E27FC236}">
                <a16:creationId xmlns:a16="http://schemas.microsoft.com/office/drawing/2014/main" id="{58423872-602D-49D5-8811-E37E515F7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48" y="9619"/>
            <a:ext cx="9483704" cy="6291170"/>
          </a:xfrm>
          <a:prstGeom prst="rect">
            <a:avLst/>
          </a:prstGeom>
          <a:noFill/>
          <a:extLst>
            <a:ext uri="{909E8E84-426E-40DD-AFC4-6F175D3DCCD1}">
              <a14:hiddenFill xmlns:a14="http://schemas.microsoft.com/office/drawing/2010/main">
                <a:solidFill>
                  <a:srgbClr val="FFFFFF"/>
                </a:solidFill>
              </a14:hiddenFill>
            </a:ext>
          </a:extLst>
        </p:spPr>
      </p:pic>
      <p:sp>
        <p:nvSpPr>
          <p:cNvPr id="5" name="&quot;Not Allowed&quot; Symbol 4">
            <a:extLst>
              <a:ext uri="{FF2B5EF4-FFF2-40B4-BE49-F238E27FC236}">
                <a16:creationId xmlns:a16="http://schemas.microsoft.com/office/drawing/2014/main" id="{FFF267CF-BAC6-444C-BE0E-79C862D5F3EB}"/>
              </a:ext>
            </a:extLst>
          </p:cNvPr>
          <p:cNvSpPr/>
          <p:nvPr/>
        </p:nvSpPr>
        <p:spPr>
          <a:xfrm>
            <a:off x="3086100" y="89965"/>
            <a:ext cx="6233160" cy="6210824"/>
          </a:xfrm>
          <a:prstGeom prst="noSmoking">
            <a:avLst>
              <a:gd name="adj" fmla="val 1230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14911879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fromhisheart.com/wp-content/uploads/2014/08/notebook.jpg">
            <a:extLst>
              <a:ext uri="{FF2B5EF4-FFF2-40B4-BE49-F238E27FC236}">
                <a16:creationId xmlns:a16="http://schemas.microsoft.com/office/drawing/2014/main" id="{E0972F79-B511-4F8B-BB0B-9FE6ACA675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660" b="4512"/>
          <a:stretch/>
        </p:blipFill>
        <p:spPr bwMode="auto">
          <a:xfrm>
            <a:off x="0"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01DFD8-ABB5-4E74-AD12-A17BFC13DE5E}"/>
              </a:ext>
            </a:extLst>
          </p:cNvPr>
          <p:cNvSpPr txBox="1"/>
          <p:nvPr/>
        </p:nvSpPr>
        <p:spPr>
          <a:xfrm>
            <a:off x="614680" y="2092851"/>
            <a:ext cx="10962640" cy="2123658"/>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4400" dirty="0">
                <a:solidFill>
                  <a:schemeClr val="bg1"/>
                </a:solidFill>
              </a:rPr>
              <a:t>Merge-</a:t>
            </a:r>
            <a:r>
              <a:rPr lang="en-US" sz="4400" dirty="0" err="1">
                <a:solidFill>
                  <a:schemeClr val="bg1"/>
                </a:solidFill>
              </a:rPr>
              <a:t>SPLogFile</a:t>
            </a:r>
            <a:endParaRPr lang="en-US" sz="4400" dirty="0">
              <a:solidFill>
                <a:schemeClr val="bg1"/>
              </a:solidFill>
            </a:endParaRPr>
          </a:p>
          <a:p>
            <a:pPr marL="685800" indent="-685800">
              <a:buFont typeface="Calibri" panose="020F0502020204030204" pitchFamily="34" charset="0"/>
              <a:buChar char="›"/>
            </a:pPr>
            <a:r>
              <a:rPr lang="en-US" sz="4400" dirty="0">
                <a:solidFill>
                  <a:schemeClr val="bg1"/>
                </a:solidFill>
              </a:rPr>
              <a:t>ULS Viewer </a:t>
            </a:r>
          </a:p>
          <a:p>
            <a:pPr marL="685800" indent="-685800">
              <a:buFont typeface="Calibri" panose="020F0502020204030204" pitchFamily="34" charset="0"/>
              <a:buChar char="›"/>
            </a:pPr>
            <a:r>
              <a:rPr lang="en-ZA" sz="4400" dirty="0">
                <a:solidFill>
                  <a:schemeClr val="bg1"/>
                </a:solidFill>
              </a:rPr>
              <a:t>Set-</a:t>
            </a:r>
            <a:r>
              <a:rPr lang="en-ZA" sz="4400" dirty="0" err="1">
                <a:solidFill>
                  <a:schemeClr val="bg1"/>
                </a:solidFill>
              </a:rPr>
              <a:t>SPDiagnosticConfig</a:t>
            </a:r>
            <a:r>
              <a:rPr lang="en-ZA" sz="4400" dirty="0">
                <a:solidFill>
                  <a:schemeClr val="bg1"/>
                </a:solidFill>
              </a:rPr>
              <a:t> -</a:t>
            </a:r>
            <a:r>
              <a:rPr lang="en-ZA" sz="4400" dirty="0" err="1">
                <a:solidFill>
                  <a:schemeClr val="bg1"/>
                </a:solidFill>
              </a:rPr>
              <a:t>LogCutInterval</a:t>
            </a:r>
            <a:r>
              <a:rPr lang="en-ZA" sz="4400" dirty="0">
                <a:solidFill>
                  <a:schemeClr val="bg1"/>
                </a:solidFill>
              </a:rPr>
              <a:t> 10</a:t>
            </a:r>
          </a:p>
        </p:txBody>
      </p:sp>
    </p:spTree>
    <p:extLst>
      <p:ext uri="{BB962C8B-B14F-4D97-AF65-F5344CB8AC3E}">
        <p14:creationId xmlns:p14="http://schemas.microsoft.com/office/powerpoint/2010/main" val="507972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0CD99DD-0EFB-4828-981C-50E28847C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335280"/>
            <a:ext cx="11473928" cy="5863515"/>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IV: Server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9D9F91EB-23EA-4867-9669-845ACA3253E2}"/>
              </a:ext>
            </a:extLst>
          </p:cNvPr>
          <p:cNvSpPr/>
          <p:nvPr/>
        </p:nvSpPr>
        <p:spPr>
          <a:xfrm>
            <a:off x="511864" y="2146241"/>
            <a:ext cx="1125928" cy="2616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60776E97-B99B-409D-A938-7F529C8077C9}"/>
              </a:ext>
            </a:extLst>
          </p:cNvPr>
          <p:cNvSpPr/>
          <p:nvPr/>
        </p:nvSpPr>
        <p:spPr>
          <a:xfrm>
            <a:off x="9460792" y="2728287"/>
            <a:ext cx="1125928" cy="22781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23509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81587DF6-3852-438B-981D-54E82A411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23520"/>
            <a:ext cx="11823388" cy="5652464"/>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 Database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532AEFF5-84DC-4D1C-9F0F-9D9D6E204EE1}"/>
              </a:ext>
            </a:extLst>
          </p:cNvPr>
          <p:cNvSpPr/>
          <p:nvPr/>
        </p:nvSpPr>
        <p:spPr>
          <a:xfrm>
            <a:off x="398274" y="3156284"/>
            <a:ext cx="1180590" cy="2391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D30A14F-FA26-4354-A592-1B9D1E281A28}"/>
              </a:ext>
            </a:extLst>
          </p:cNvPr>
          <p:cNvSpPr/>
          <p:nvPr/>
        </p:nvSpPr>
        <p:spPr>
          <a:xfrm>
            <a:off x="10457944" y="1923876"/>
            <a:ext cx="1125928" cy="31693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734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3BE65-A820-41AF-9DAB-014B73049D74}"/>
              </a:ext>
            </a:extLst>
          </p:cNvPr>
          <p:cNvPicPr>
            <a:picLocks noChangeAspect="1"/>
          </p:cNvPicPr>
          <p:nvPr/>
        </p:nvPicPr>
        <p:blipFill>
          <a:blip r:embed="rId2"/>
          <a:stretch>
            <a:fillRect/>
          </a:stretch>
        </p:blipFill>
        <p:spPr>
          <a:xfrm>
            <a:off x="213359" y="262766"/>
            <a:ext cx="12046129" cy="6026274"/>
          </a:xfrm>
          <a:prstGeom prst="rect">
            <a:avLst/>
          </a:prstGeom>
        </p:spPr>
      </p:pic>
      <p:sp>
        <p:nvSpPr>
          <p:cNvPr id="6" name="Rectangle: Rounded Corners 5">
            <a:extLst>
              <a:ext uri="{FF2B5EF4-FFF2-40B4-BE49-F238E27FC236}">
                <a16:creationId xmlns:a16="http://schemas.microsoft.com/office/drawing/2014/main" id="{FC1165C5-4540-4A95-AC06-4DFA46D1B29F}"/>
              </a:ext>
            </a:extLst>
          </p:cNvPr>
          <p:cNvSpPr/>
          <p:nvPr/>
        </p:nvSpPr>
        <p:spPr>
          <a:xfrm>
            <a:off x="6044034" y="2096422"/>
            <a:ext cx="1020164" cy="2127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D6282063-8B73-4B16-B843-B3042DDA44C7}"/>
              </a:ext>
            </a:extLst>
          </p:cNvPr>
          <p:cNvSpPr/>
          <p:nvPr/>
        </p:nvSpPr>
        <p:spPr>
          <a:xfrm>
            <a:off x="6044034" y="2476136"/>
            <a:ext cx="1172564" cy="219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8B8C2374-717B-48B4-91F2-8B2D67FA0E0C}"/>
              </a:ext>
            </a:extLst>
          </p:cNvPr>
          <p:cNvSpPr/>
          <p:nvPr/>
        </p:nvSpPr>
        <p:spPr>
          <a:xfrm>
            <a:off x="6044034" y="2877456"/>
            <a:ext cx="1304644" cy="239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7E3D535A-8581-4ACE-8796-6A9051AE5622}"/>
              </a:ext>
            </a:extLst>
          </p:cNvPr>
          <p:cNvSpPr/>
          <p:nvPr/>
        </p:nvSpPr>
        <p:spPr>
          <a:xfrm>
            <a:off x="4781196" y="5696979"/>
            <a:ext cx="5074004" cy="5920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F8352E85-20B5-435F-9E3E-67866B125EB9}"/>
              </a:ext>
            </a:extLst>
          </p:cNvPr>
          <p:cNvSpPr/>
          <p:nvPr/>
        </p:nvSpPr>
        <p:spPr>
          <a:xfrm>
            <a:off x="3541016" y="1039956"/>
            <a:ext cx="1441448" cy="2280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C6A6A353-5D43-495E-A40A-F5F413B1A767}"/>
              </a:ext>
            </a:extLst>
          </p:cNvPr>
          <p:cNvSpPr txBox="1"/>
          <p:nvPr/>
        </p:nvSpPr>
        <p:spPr>
          <a:xfrm>
            <a:off x="0" y="446051"/>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VI: Search Status</a:t>
            </a:r>
            <a:endParaRPr lang="en-ZA" sz="5400" b="1" dirty="0">
              <a:solidFill>
                <a:schemeClr val="bg1"/>
              </a:solidFill>
            </a:endParaRPr>
          </a:p>
        </p:txBody>
      </p:sp>
      <p:sp>
        <p:nvSpPr>
          <p:cNvPr id="11" name="Rectangle: Rounded Corners 10">
            <a:extLst>
              <a:ext uri="{FF2B5EF4-FFF2-40B4-BE49-F238E27FC236}">
                <a16:creationId xmlns:a16="http://schemas.microsoft.com/office/drawing/2014/main" id="{E83CA9B5-614B-4D46-AA94-F1AA417C26E6}"/>
              </a:ext>
            </a:extLst>
          </p:cNvPr>
          <p:cNvSpPr/>
          <p:nvPr/>
        </p:nvSpPr>
        <p:spPr>
          <a:xfrm>
            <a:off x="460582" y="2997185"/>
            <a:ext cx="555418" cy="2336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97472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5"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B2D64E-44B0-4C84-A5E8-AE6CCD2CEAFF}"/>
              </a:ext>
            </a:extLst>
          </p:cNvPr>
          <p:cNvPicPr>
            <a:picLocks noChangeAspect="1"/>
          </p:cNvPicPr>
          <p:nvPr/>
        </p:nvPicPr>
        <p:blipFill>
          <a:blip r:embed="rId2"/>
          <a:stretch>
            <a:fillRect/>
          </a:stretch>
        </p:blipFill>
        <p:spPr>
          <a:xfrm>
            <a:off x="507999" y="794108"/>
            <a:ext cx="10846171" cy="2335172"/>
          </a:xfrm>
          <a:prstGeom prst="rect">
            <a:avLst/>
          </a:prstGeom>
          <a:effectLst>
            <a:outerShdw blurRad="50800" dist="38100" dir="5400000" algn="t" rotWithShape="0">
              <a:prstClr val="black">
                <a:alpha val="40000"/>
              </a:prstClr>
            </a:outerShdw>
          </a:effectLst>
        </p:spPr>
      </p:pic>
      <p:sp>
        <p:nvSpPr>
          <p:cNvPr id="9" name="Rectangle: Rounded Corners 8">
            <a:extLst>
              <a:ext uri="{FF2B5EF4-FFF2-40B4-BE49-F238E27FC236}">
                <a16:creationId xmlns:a16="http://schemas.microsoft.com/office/drawing/2014/main" id="{5BDDD8CA-38BE-4C3C-A1EC-D8F8E7158B42}"/>
              </a:ext>
            </a:extLst>
          </p:cNvPr>
          <p:cNvSpPr/>
          <p:nvPr/>
        </p:nvSpPr>
        <p:spPr>
          <a:xfrm>
            <a:off x="6745074" y="2164080"/>
            <a:ext cx="3628286" cy="883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80322DF1-DD88-48FA-A470-7BD177958B72}"/>
              </a:ext>
            </a:extLst>
          </p:cNvPr>
          <p:cNvPicPr>
            <a:picLocks noChangeAspect="1"/>
          </p:cNvPicPr>
          <p:nvPr/>
        </p:nvPicPr>
        <p:blipFill>
          <a:blip r:embed="rId3"/>
          <a:stretch>
            <a:fillRect/>
          </a:stretch>
        </p:blipFill>
        <p:spPr>
          <a:xfrm>
            <a:off x="3344622" y="1849120"/>
            <a:ext cx="8631435" cy="4202430"/>
          </a:xfrm>
          <a:prstGeom prst="rect">
            <a:avLst/>
          </a:prstGeom>
          <a:effectLst>
            <a:outerShdw blurRad="50800" dist="38100" dir="5400000" algn="t" rotWithShape="0">
              <a:prstClr val="black">
                <a:alpha val="40000"/>
              </a:prstClr>
            </a:outerShdw>
          </a:effectLst>
        </p:spPr>
      </p:pic>
      <p:sp>
        <p:nvSpPr>
          <p:cNvPr id="11" name="Rectangle: Rounded Corners 10">
            <a:extLst>
              <a:ext uri="{FF2B5EF4-FFF2-40B4-BE49-F238E27FC236}">
                <a16:creationId xmlns:a16="http://schemas.microsoft.com/office/drawing/2014/main" id="{2ECF25CD-363A-4DA5-B694-1249E9AFCFBA}"/>
              </a:ext>
            </a:extLst>
          </p:cNvPr>
          <p:cNvSpPr/>
          <p:nvPr/>
        </p:nvSpPr>
        <p:spPr>
          <a:xfrm>
            <a:off x="5962754" y="3444240"/>
            <a:ext cx="2002686" cy="2597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06B5223C-BC63-4401-97B1-3DBDBAB3990C}"/>
              </a:ext>
            </a:extLst>
          </p:cNvPr>
          <p:cNvSpPr/>
          <p:nvPr/>
        </p:nvSpPr>
        <p:spPr>
          <a:xfrm>
            <a:off x="2078561" y="1371600"/>
            <a:ext cx="737792" cy="2743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756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204707-0B29-44C7-8B20-91CE4D6AC9FF}"/>
              </a:ext>
            </a:extLst>
          </p:cNvPr>
          <p:cNvPicPr/>
          <p:nvPr/>
        </p:nvPicPr>
        <p:blipFill>
          <a:blip r:embed="rId3"/>
          <a:stretch>
            <a:fillRect/>
          </a:stretch>
        </p:blipFill>
        <p:spPr>
          <a:xfrm>
            <a:off x="107950" y="883920"/>
            <a:ext cx="11995770" cy="3980815"/>
          </a:xfrm>
          <a:prstGeom prst="rect">
            <a:avLst/>
          </a:prstGeom>
        </p:spPr>
      </p:pic>
      <p:graphicFrame>
        <p:nvGraphicFramePr>
          <p:cNvPr id="4" name="Object 3">
            <a:extLst>
              <a:ext uri="{FF2B5EF4-FFF2-40B4-BE49-F238E27FC236}">
                <a16:creationId xmlns:a16="http://schemas.microsoft.com/office/drawing/2014/main" id="{6CFCEC66-F5D7-41BC-A7DB-D084E5C2F578}"/>
              </a:ext>
            </a:extLst>
          </p:cNvPr>
          <p:cNvGraphicFramePr>
            <a:graphicFrameLocks noChangeAspect="1"/>
          </p:cNvGraphicFramePr>
          <p:nvPr>
            <p:extLst>
              <p:ext uri="{D42A27DB-BD31-4B8C-83A1-F6EECF244321}">
                <p14:modId xmlns:p14="http://schemas.microsoft.com/office/powerpoint/2010/main" val="2288108114"/>
              </p:ext>
            </p:extLst>
          </p:nvPr>
        </p:nvGraphicFramePr>
        <p:xfrm>
          <a:off x="1958023" y="204966"/>
          <a:ext cx="7815897" cy="6020376"/>
        </p:xfrm>
        <a:graphic>
          <a:graphicData uri="http://schemas.openxmlformats.org/presentationml/2006/ole">
            <mc:AlternateContent xmlns:mc="http://schemas.openxmlformats.org/markup-compatibility/2006">
              <mc:Choice xmlns:v="urn:schemas-microsoft-com:vml" Requires="v">
                <p:oleObj spid="_x0000_s4247" name="Image" r:id="rId4" imgW="7380720" imgH="5685480" progId="Photoshop.Image.16">
                  <p:embed/>
                </p:oleObj>
              </mc:Choice>
              <mc:Fallback>
                <p:oleObj name="Image" r:id="rId4" imgW="7380720" imgH="5685480" progId="Photoshop.Image.16">
                  <p:embed/>
                  <p:pic>
                    <p:nvPicPr>
                      <p:cNvPr id="0" name=""/>
                      <p:cNvPicPr/>
                      <p:nvPr/>
                    </p:nvPicPr>
                    <p:blipFill>
                      <a:blip r:embed="rId5"/>
                      <a:stretch>
                        <a:fillRect/>
                      </a:stretch>
                    </p:blipFill>
                    <p:spPr>
                      <a:xfrm>
                        <a:off x="1958023" y="204966"/>
                        <a:ext cx="7815897" cy="6020376"/>
                      </a:xfrm>
                      <a:prstGeom prst="rect">
                        <a:avLst/>
                      </a:prstGeom>
                      <a:ln>
                        <a:solidFill>
                          <a:schemeClr val="tx1">
                            <a:lumMod val="75000"/>
                            <a:lumOff val="25000"/>
                          </a:schemeClr>
                        </a:solidFill>
                      </a:ln>
                    </p:spPr>
                  </p:pic>
                </p:oleObj>
              </mc:Fallback>
            </mc:AlternateContent>
          </a:graphicData>
        </a:graphic>
      </p:graphicFrame>
      <p:sp>
        <p:nvSpPr>
          <p:cNvPr id="5" name="TextBox 4">
            <a:extLst>
              <a:ext uri="{FF2B5EF4-FFF2-40B4-BE49-F238E27FC236}">
                <a16:creationId xmlns:a16="http://schemas.microsoft.com/office/drawing/2014/main" id="{C6A6A353-5D43-495E-A40A-F5F413B1A767}"/>
              </a:ext>
            </a:extLst>
          </p:cNvPr>
          <p:cNvSpPr txBox="1"/>
          <p:nvPr/>
        </p:nvSpPr>
        <p:spPr>
          <a:xfrm>
            <a:off x="0" y="5220473"/>
            <a:ext cx="1160272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VII: User Profile Service (Sync)</a:t>
            </a:r>
            <a:endParaRPr lang="en-ZA" sz="5400" b="1" dirty="0">
              <a:solidFill>
                <a:schemeClr val="bg1"/>
              </a:solidFill>
            </a:endParaRPr>
          </a:p>
        </p:txBody>
      </p:sp>
    </p:spTree>
    <p:extLst>
      <p:ext uri="{BB962C8B-B14F-4D97-AF65-F5344CB8AC3E}">
        <p14:creationId xmlns:p14="http://schemas.microsoft.com/office/powerpoint/2010/main" val="219402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191768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5181600" y="4806453"/>
            <a:ext cx="7010400" cy="923330"/>
          </a:xfrm>
          <a:prstGeom prst="rect">
            <a:avLst/>
          </a:prstGeom>
          <a:solidFill>
            <a:srgbClr val="2E75B6">
              <a:alpha val="85882"/>
            </a:srgbClr>
          </a:solidFill>
          <a:ln>
            <a:solidFill>
              <a:schemeClr val="accent1"/>
            </a:solidFill>
          </a:ln>
        </p:spPr>
        <p:txBody>
          <a:bodyPr wrap="square" rtlCol="0">
            <a:spAutoFit/>
          </a:bodyPr>
          <a:lstStyle/>
          <a:p>
            <a:r>
              <a:rPr lang="en-US" sz="5400" b="1" dirty="0">
                <a:solidFill>
                  <a:schemeClr val="bg1"/>
                </a:solidFill>
              </a:rPr>
              <a:t>PowerShell</a:t>
            </a:r>
            <a:endParaRPr lang="en-ZA" sz="5400" b="1" dirty="0">
              <a:solidFill>
                <a:schemeClr val="bg1"/>
              </a:solidFill>
            </a:endParaRPr>
          </a:p>
        </p:txBody>
      </p:sp>
    </p:spTree>
    <p:extLst>
      <p:ext uri="{BB962C8B-B14F-4D97-AF65-F5344CB8AC3E}">
        <p14:creationId xmlns:p14="http://schemas.microsoft.com/office/powerpoint/2010/main" val="169244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csharpcorner.mindcrackerinc.netdna-cdn.com/article/troubleshooting-and-fixing-distributed-cache-service-in-sharepoint-2013/Images/08_WFE02.png">
            <a:extLst>
              <a:ext uri="{FF2B5EF4-FFF2-40B4-BE49-F238E27FC236}">
                <a16:creationId xmlns:a16="http://schemas.microsoft.com/office/drawing/2014/main" id="{0FB7A4C5-6CA4-4813-9B8A-52BA812FF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69" y="243840"/>
            <a:ext cx="11135893" cy="5230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02933-70A8-4CD2-8B7A-A7D3CE0061A5}"/>
              </a:ext>
            </a:extLst>
          </p:cNvPr>
          <p:cNvSpPr txBox="1"/>
          <p:nvPr/>
        </p:nvSpPr>
        <p:spPr>
          <a:xfrm>
            <a:off x="0" y="5307310"/>
            <a:ext cx="752856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PS&gt; Get-</a:t>
            </a:r>
            <a:r>
              <a:rPr lang="en-US" sz="5400" b="1" dirty="0" err="1">
                <a:solidFill>
                  <a:schemeClr val="bg1"/>
                </a:solidFill>
              </a:rPr>
              <a:t>CacheHost</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D299C5CE-A383-46C8-840E-B26D6CC184AE}"/>
              </a:ext>
            </a:extLst>
          </p:cNvPr>
          <p:cNvSpPr/>
          <p:nvPr/>
        </p:nvSpPr>
        <p:spPr>
          <a:xfrm>
            <a:off x="7608674" y="3255338"/>
            <a:ext cx="2023006" cy="163365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3548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0669D-360B-4AF9-A9AA-802DD87AE856}"/>
              </a:ext>
            </a:extLst>
          </p:cNvPr>
          <p:cNvSpPr/>
          <p:nvPr/>
        </p:nvSpPr>
        <p:spPr>
          <a:xfrm>
            <a:off x="0" y="0"/>
            <a:ext cx="12192000" cy="63474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FordFactory">
            <a:hlinkClick r:id="" action="ppaction://media"/>
            <a:extLst>
              <a:ext uri="{FF2B5EF4-FFF2-40B4-BE49-F238E27FC236}">
                <a16:creationId xmlns:a16="http://schemas.microsoft.com/office/drawing/2014/main" id="{859BCDBA-C237-4549-9D10-5D903DC7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 y="-7620"/>
            <a:ext cx="8473440" cy="6355080"/>
          </a:xfrm>
          <a:prstGeom prst="rect">
            <a:avLst/>
          </a:prstGeom>
        </p:spPr>
      </p:pic>
      <p:sp>
        <p:nvSpPr>
          <p:cNvPr id="5" name="TextBox 4">
            <a:extLst>
              <a:ext uri="{FF2B5EF4-FFF2-40B4-BE49-F238E27FC236}">
                <a16:creationId xmlns:a16="http://schemas.microsoft.com/office/drawing/2014/main" id="{B4467AA9-1B34-4733-84C4-9FB8297370B3}"/>
              </a:ext>
            </a:extLst>
          </p:cNvPr>
          <p:cNvSpPr txBox="1"/>
          <p:nvPr/>
        </p:nvSpPr>
        <p:spPr>
          <a:xfrm>
            <a:off x="6286500" y="2160260"/>
            <a:ext cx="5905500" cy="3416320"/>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Time-consuming</a:t>
            </a:r>
          </a:p>
          <a:p>
            <a:pPr marL="685800" indent="-685800">
              <a:buFont typeface="Calibri" panose="020F0502020204030204" pitchFamily="34" charset="0"/>
              <a:buChar char="›"/>
            </a:pPr>
            <a:r>
              <a:rPr lang="en-US" sz="5400" dirty="0">
                <a:solidFill>
                  <a:schemeClr val="bg1"/>
                </a:solidFill>
              </a:rPr>
              <a:t>Too Infrequent</a:t>
            </a:r>
          </a:p>
          <a:p>
            <a:pPr marL="685800" indent="-685800">
              <a:buFont typeface="Calibri" panose="020F0502020204030204" pitchFamily="34" charset="0"/>
              <a:buChar char="›"/>
            </a:pPr>
            <a:r>
              <a:rPr lang="en-US" sz="5400" dirty="0">
                <a:solidFill>
                  <a:schemeClr val="bg1"/>
                </a:solidFill>
              </a:rPr>
              <a:t>Error Prone</a:t>
            </a:r>
          </a:p>
          <a:p>
            <a:pPr marL="685800" indent="-685800">
              <a:buFont typeface="Calibri" panose="020F0502020204030204" pitchFamily="34" charset="0"/>
              <a:buChar char="›"/>
            </a:pPr>
            <a:r>
              <a:rPr lang="en-US" sz="5400" dirty="0">
                <a:solidFill>
                  <a:schemeClr val="bg1"/>
                </a:solidFill>
              </a:rPr>
              <a:t>Inconsistent</a:t>
            </a:r>
          </a:p>
        </p:txBody>
      </p:sp>
    </p:spTree>
    <p:extLst>
      <p:ext uri="{BB962C8B-B14F-4D97-AF65-F5344CB8AC3E}">
        <p14:creationId xmlns:p14="http://schemas.microsoft.com/office/powerpoint/2010/main" val="728168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8" fill="hold"/>
                                        <p:tgtEl>
                                          <p:spTgt spid="2"/>
                                        </p:tgtEl>
                                      </p:cBhvr>
                                    </p:cmd>
                                  </p:childTnLst>
                                </p:cTn>
                              </p:par>
                            </p:childTnLst>
                          </p:cTn>
                        </p:par>
                        <p:par>
                          <p:cTn id="7" fill="hold">
                            <p:stCondLst>
                              <p:cond delay="13908"/>
                            </p:stCondLst>
                            <p:childTnLst>
                              <p:par>
                                <p:cTn id="8" presetID="22" presetClass="entr" presetSubtype="8" fill="hold" grpId="0" nodeType="after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wipe(left)">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wipe(left)">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Tree>
    <p:extLst>
      <p:ext uri="{BB962C8B-B14F-4D97-AF65-F5344CB8AC3E}">
        <p14:creationId xmlns:p14="http://schemas.microsoft.com/office/powerpoint/2010/main" val="898233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0BAB0-440C-4E3C-A8EB-3DAC531550AC}"/>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534924"/>
            <a:ext cx="12192000" cy="6858000"/>
          </a:xfrm>
          <a:prstGeom prst="rect">
            <a:avLst/>
          </a:prstGeom>
        </p:spPr>
      </p:pic>
    </p:spTree>
    <p:extLst>
      <p:ext uri="{BB962C8B-B14F-4D97-AF65-F5344CB8AC3E}">
        <p14:creationId xmlns:p14="http://schemas.microsoft.com/office/powerpoint/2010/main" val="38752936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Tree>
    <p:extLst>
      <p:ext uri="{BB962C8B-B14F-4D97-AF65-F5344CB8AC3E}">
        <p14:creationId xmlns:p14="http://schemas.microsoft.com/office/powerpoint/2010/main" val="6167142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descr="https://images-na.ssl-images-amazon.com/images/I/71dhUFWIgvL._SL1500_.jpg">
            <a:extLst>
              <a:ext uri="{FF2B5EF4-FFF2-40B4-BE49-F238E27FC236}">
                <a16:creationId xmlns:a16="http://schemas.microsoft.com/office/drawing/2014/main" id="{340A67AC-74BB-4DC3-A2B2-C22198F50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256" y="122353"/>
            <a:ext cx="6217920" cy="5952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8DF6A2D-0586-4827-900F-EBACC056E546}"/>
              </a:ext>
            </a:extLst>
          </p:cNvPr>
          <p:cNvSpPr/>
          <p:nvPr/>
        </p:nvSpPr>
        <p:spPr>
          <a:xfrm rot="20625791">
            <a:off x="2350545" y="905246"/>
            <a:ext cx="934720" cy="3298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6BC5432A-624E-4BFF-B5B6-A156CAE0F238}"/>
              </a:ext>
            </a:extLst>
          </p:cNvPr>
          <p:cNvSpPr txBox="1"/>
          <p:nvPr/>
        </p:nvSpPr>
        <p:spPr>
          <a:xfrm>
            <a:off x="6059346" y="5243365"/>
            <a:ext cx="6132653"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3 – Automation / Tool</a:t>
            </a:r>
            <a:endParaRPr lang="en-ZA" sz="4800" b="1" dirty="0">
              <a:solidFill>
                <a:schemeClr val="bg1"/>
              </a:solidFill>
            </a:endParaRPr>
          </a:p>
        </p:txBody>
      </p:sp>
    </p:spTree>
    <p:extLst>
      <p:ext uri="{BB962C8B-B14F-4D97-AF65-F5344CB8AC3E}">
        <p14:creationId xmlns:p14="http://schemas.microsoft.com/office/powerpoint/2010/main" val="4100537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fade">
                                      <p:cBhvr>
                                        <p:cTn id="11" dur="500"/>
                                        <p:tgtEl>
                                          <p:spTgt spid="297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kestruction">
            <a:hlinkClick r:id="" action="ppaction://media"/>
            <a:extLst>
              <a:ext uri="{FF2B5EF4-FFF2-40B4-BE49-F238E27FC236}">
                <a16:creationId xmlns:a16="http://schemas.microsoft.com/office/drawing/2014/main" id="{A96E1ACC-9123-457B-89DF-03AA8A3786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29542"/>
            <a:ext cx="12192000" cy="6858000"/>
          </a:xfrm>
          <a:prstGeom prst="rect">
            <a:avLst/>
          </a:prstGeom>
        </p:spPr>
      </p:pic>
    </p:spTree>
    <p:extLst>
      <p:ext uri="{BB962C8B-B14F-4D97-AF65-F5344CB8AC3E}">
        <p14:creationId xmlns:p14="http://schemas.microsoft.com/office/powerpoint/2010/main" val="2857640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8" descr="https://www.ipswitch.com/Ipswitch/media/Ipswitch/Images/Screenshots/WhatsUp%20Gold/alert-center.jpg?ext=.jpg">
            <a:extLst>
              <a:ext uri="{FF2B5EF4-FFF2-40B4-BE49-F238E27FC236}">
                <a16:creationId xmlns:a16="http://schemas.microsoft.com/office/drawing/2014/main" id="{F952B2C6-5459-4BF2-B117-09471F017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6" y="195058"/>
            <a:ext cx="7823994" cy="5690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https://www.manageengine.com/network-monitoring/images/v1/dashboard.png">
            <a:extLst>
              <a:ext uri="{FF2B5EF4-FFF2-40B4-BE49-F238E27FC236}">
                <a16:creationId xmlns:a16="http://schemas.microsoft.com/office/drawing/2014/main" id="{69D8CE6C-17FA-4878-B24A-F64AECCF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86" y="701040"/>
            <a:ext cx="9220616" cy="5184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4" name="Picture 10" descr="http://www.solarwinds.com/-/media/solarwinds/swdc/products/sam/sam-pa/sam-servermonitoring.ashx">
            <a:extLst>
              <a:ext uri="{FF2B5EF4-FFF2-40B4-BE49-F238E27FC236}">
                <a16:creationId xmlns:a16="http://schemas.microsoft.com/office/drawing/2014/main" id="{542C2BC8-4D8C-4804-9421-1AA301C7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26" y="1234589"/>
            <a:ext cx="9421010" cy="51245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Screen Clipping">
            <a:extLst>
              <a:ext uri="{FF2B5EF4-FFF2-40B4-BE49-F238E27FC236}">
                <a16:creationId xmlns:a16="http://schemas.microsoft.com/office/drawing/2014/main" id="{9358CD1E-9539-4043-9956-5880FADF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356" y="743309"/>
            <a:ext cx="6958414" cy="5378860"/>
          </a:xfrm>
          <a:prstGeom prst="rect">
            <a:avLst/>
          </a:prstGeom>
          <a:effectLst>
            <a:outerShdw blurRad="50800" dist="38100" dir="2700000" algn="tl" rotWithShape="0">
              <a:prstClr val="black">
                <a:alpha val="40000"/>
              </a:prstClr>
            </a:outerShdw>
          </a:effectLst>
        </p:spPr>
      </p:pic>
      <p:pic>
        <p:nvPicPr>
          <p:cNvPr id="36876" name="Picture 12" descr="http://www.zabbix.com/img/screenshots/3.0/screenshots/mon_dashboard.png">
            <a:extLst>
              <a:ext uri="{FF2B5EF4-FFF2-40B4-BE49-F238E27FC236}">
                <a16:creationId xmlns:a16="http://schemas.microsoft.com/office/drawing/2014/main" id="{0990F907-8D7D-45D7-9EDA-CE11C3E8B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3674" y="82410"/>
            <a:ext cx="6993129" cy="59154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8" name="Picture 14" descr="https://www.nagios.com/wp-content/uploads/2016/02/Modern_Web_Interface_Drop_5.jpg">
            <a:extLst>
              <a:ext uri="{FF2B5EF4-FFF2-40B4-BE49-F238E27FC236}">
                <a16:creationId xmlns:a16="http://schemas.microsoft.com/office/drawing/2014/main" id="{F6BE300D-A2CF-49D4-8D74-D412DF23E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22" y="102527"/>
            <a:ext cx="8241849" cy="5769294"/>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http://img-prod-cms-rt-microsoft-com.akamaized.net/cms/api/am/imageFileData/RELkrN?ver=d79a">
            <a:extLst>
              <a:ext uri="{FF2B5EF4-FFF2-40B4-BE49-F238E27FC236}">
                <a16:creationId xmlns:a16="http://schemas.microsoft.com/office/drawing/2014/main" id="{7848487A-BC9B-416E-AA25-EDFC779931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58" t="15615" r="8301" b="9449"/>
          <a:stretch/>
        </p:blipFill>
        <p:spPr bwMode="auto">
          <a:xfrm>
            <a:off x="643383" y="228530"/>
            <a:ext cx="10583420" cy="662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57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749"/>
                                          </p:stCondLst>
                                        </p:cTn>
                                        <p:tgtEl>
                                          <p:spTgt spid="36870"/>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nodeType="afterEffect">
                                  <p:stCondLst>
                                    <p:cond delay="0"/>
                                  </p:stCondLst>
                                  <p:childTnLst>
                                    <p:set>
                                      <p:cBhvr>
                                        <p:cTn id="9" dur="1" fill="hold">
                                          <p:stCondLst>
                                            <p:cond delay="749"/>
                                          </p:stCondLst>
                                        </p:cTn>
                                        <p:tgtEl>
                                          <p:spTgt spid="3687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749"/>
                                          </p:stCondLst>
                                        </p:cTn>
                                        <p:tgtEl>
                                          <p:spTgt spid="6"/>
                                        </p:tgtEl>
                                        <p:attrNameLst>
                                          <p:attrName>style.visibility</p:attrName>
                                        </p:attrNameLst>
                                      </p:cBhvr>
                                      <p:to>
                                        <p:strVal val="visible"/>
                                      </p:to>
                                    </p:set>
                                  </p:childTnLst>
                                </p:cTn>
                              </p:par>
                            </p:childTnLst>
                          </p:cTn>
                        </p:par>
                        <p:par>
                          <p:cTn id="13" fill="hold">
                            <p:stCondLst>
                              <p:cond delay="2750"/>
                            </p:stCondLst>
                            <p:childTnLst>
                              <p:par>
                                <p:cTn id="14" presetID="1" presetClass="entr" presetSubtype="0" fill="hold" nodeType="afterEffect">
                                  <p:stCondLst>
                                    <p:cond delay="0"/>
                                  </p:stCondLst>
                                  <p:childTnLst>
                                    <p:set>
                                      <p:cBhvr>
                                        <p:cTn id="15" dur="1" fill="hold">
                                          <p:stCondLst>
                                            <p:cond delay="749"/>
                                          </p:stCondLst>
                                        </p:cTn>
                                        <p:tgtEl>
                                          <p:spTgt spid="36876"/>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749"/>
                                          </p:stCondLst>
                                        </p:cTn>
                                        <p:tgtEl>
                                          <p:spTgt spid="36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uploads.disquscdn.com/images/e283c70b866b26b23e9e54744bf34d4e9f2a65be68a829994c55984ddb4f7368.jpg">
            <a:extLst>
              <a:ext uri="{FF2B5EF4-FFF2-40B4-BE49-F238E27FC236}">
                <a16:creationId xmlns:a16="http://schemas.microsoft.com/office/drawing/2014/main" id="{82E3FE42-90CE-4CC4-9F55-2C00888CB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70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69667"/>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rabbisacks.org/wp-content/uploads/2017/09/scales-of-justice-e1426607270457.jpg">
            <a:extLst>
              <a:ext uri="{FF2B5EF4-FFF2-40B4-BE49-F238E27FC236}">
                <a16:creationId xmlns:a16="http://schemas.microsoft.com/office/drawing/2014/main" id="{F4901FE4-BEF0-42AC-B18B-D2D441CC3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7" b="7390"/>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36690-AFB1-4B8E-A058-C99DD246F576}"/>
              </a:ext>
            </a:extLst>
          </p:cNvPr>
          <p:cNvSpPr txBox="1"/>
          <p:nvPr/>
        </p:nvSpPr>
        <p:spPr>
          <a:xfrm>
            <a:off x="167640" y="217160"/>
            <a:ext cx="5737860" cy="2062103"/>
          </a:xfrm>
          <a:prstGeom prst="rect">
            <a:avLst/>
          </a:prstGeom>
          <a:solidFill>
            <a:schemeClr val="accent2">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Already in Place</a:t>
            </a:r>
          </a:p>
          <a:p>
            <a:pPr marL="685800" indent="-685800">
              <a:buFont typeface="Calibri" panose="020F0502020204030204" pitchFamily="34" charset="0"/>
              <a:buChar char="›"/>
            </a:pPr>
            <a:r>
              <a:rPr lang="en-US" sz="3200" dirty="0">
                <a:solidFill>
                  <a:schemeClr val="bg1"/>
                </a:solidFill>
              </a:rPr>
              <a:t>Org. Standard</a:t>
            </a:r>
          </a:p>
          <a:p>
            <a:pPr marL="685800" indent="-685800">
              <a:buFont typeface="Calibri" panose="020F0502020204030204" pitchFamily="34" charset="0"/>
              <a:buChar char="›"/>
            </a:pPr>
            <a:r>
              <a:rPr lang="en-US" sz="3200" dirty="0">
                <a:solidFill>
                  <a:schemeClr val="bg1"/>
                </a:solidFill>
              </a:rPr>
              <a:t>Existing Budgets / Vendors</a:t>
            </a:r>
          </a:p>
          <a:p>
            <a:pPr marL="685800" indent="-685800">
              <a:buFont typeface="Calibri" panose="020F0502020204030204" pitchFamily="34" charset="0"/>
              <a:buChar char="›"/>
            </a:pPr>
            <a:r>
              <a:rPr lang="en-US" sz="3200" dirty="0">
                <a:solidFill>
                  <a:schemeClr val="bg1"/>
                </a:solidFill>
              </a:rPr>
              <a:t>Better “General” Features</a:t>
            </a:r>
            <a:endParaRPr lang="en-ZA" sz="3200" dirty="0">
              <a:solidFill>
                <a:schemeClr val="bg1"/>
              </a:solidFill>
            </a:endParaRPr>
          </a:p>
        </p:txBody>
      </p:sp>
      <p:sp>
        <p:nvSpPr>
          <p:cNvPr id="4" name="TextBox 3">
            <a:extLst>
              <a:ext uri="{FF2B5EF4-FFF2-40B4-BE49-F238E27FC236}">
                <a16:creationId xmlns:a16="http://schemas.microsoft.com/office/drawing/2014/main" id="{92D8B802-B240-49BA-ACE7-0CD5DD86A031}"/>
              </a:ext>
            </a:extLst>
          </p:cNvPr>
          <p:cNvSpPr txBox="1"/>
          <p:nvPr/>
        </p:nvSpPr>
        <p:spPr>
          <a:xfrm>
            <a:off x="6217920" y="3562340"/>
            <a:ext cx="5737860" cy="2554545"/>
          </a:xfrm>
          <a:prstGeom prst="rect">
            <a:avLst/>
          </a:prstGeom>
          <a:solidFill>
            <a:schemeClr val="accent4">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Better Platform Surface Area</a:t>
            </a:r>
          </a:p>
          <a:p>
            <a:pPr marL="685800" indent="-685800">
              <a:buFont typeface="Calibri" panose="020F0502020204030204" pitchFamily="34" charset="0"/>
              <a:buChar char="›"/>
            </a:pPr>
            <a:r>
              <a:rPr lang="en-US" sz="3200" dirty="0">
                <a:solidFill>
                  <a:schemeClr val="bg1"/>
                </a:solidFill>
              </a:rPr>
              <a:t>Better Overall Platform Management</a:t>
            </a:r>
          </a:p>
          <a:p>
            <a:pPr marL="685800" indent="-685800">
              <a:buFont typeface="Calibri" panose="020F0502020204030204" pitchFamily="34" charset="0"/>
              <a:buChar char="›"/>
            </a:pPr>
            <a:r>
              <a:rPr lang="en-US" sz="3200" dirty="0">
                <a:solidFill>
                  <a:schemeClr val="bg1"/>
                </a:solidFill>
              </a:rPr>
              <a:t>Other Platform-specific Features</a:t>
            </a:r>
            <a:endParaRPr lang="en-ZA" sz="3200" dirty="0">
              <a:solidFill>
                <a:schemeClr val="bg1"/>
              </a:solidFill>
            </a:endParaRPr>
          </a:p>
        </p:txBody>
      </p:sp>
    </p:spTree>
    <p:extLst>
      <p:ext uri="{BB962C8B-B14F-4D97-AF65-F5344CB8AC3E}">
        <p14:creationId xmlns:p14="http://schemas.microsoft.com/office/powerpoint/2010/main" val="36965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wipe(left)">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516242"/>
            <a:ext cx="11196320" cy="1323439"/>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3200" dirty="0"/>
              <a:t>Top Elements To Consider When Choosing A Monitoring Tool</a:t>
            </a:r>
          </a:p>
          <a:p>
            <a:pPr marL="914400" lvl="1" indent="-457200">
              <a:buFont typeface="Arial" panose="020B0604020202020204" pitchFamily="34" charset="0"/>
              <a:buChar char="•"/>
            </a:pPr>
            <a:r>
              <a:rPr lang="en-ZA" sz="2400" dirty="0">
                <a:hlinkClick r:id="rId4"/>
              </a:rPr>
              <a:t>https://blogs.msdn.microsoft.com/mvpawardprogram/2017/07/04/choosing-a-monitoring-tool/</a:t>
            </a:r>
            <a:r>
              <a:rPr lang="en-ZA" sz="2400" dirty="0"/>
              <a:t> </a:t>
            </a:r>
          </a:p>
        </p:txBody>
      </p:sp>
      <p:sp>
        <p:nvSpPr>
          <p:cNvPr id="4" name="TextBox 3">
            <a:extLst>
              <a:ext uri="{FF2B5EF4-FFF2-40B4-BE49-F238E27FC236}">
                <a16:creationId xmlns:a16="http://schemas.microsoft.com/office/drawing/2014/main" id="{010A048C-A6A2-4600-9DEE-9C6E27B5C771}"/>
              </a:ext>
            </a:extLst>
          </p:cNvPr>
          <p:cNvSpPr txBox="1"/>
          <p:nvPr/>
        </p:nvSpPr>
        <p:spPr>
          <a:xfrm>
            <a:off x="497840" y="2355923"/>
            <a:ext cx="11196320" cy="3539430"/>
          </a:xfrm>
          <a:prstGeom prst="rect">
            <a:avLst/>
          </a:prstGeom>
          <a:solidFill>
            <a:srgbClr val="F2F2F2">
              <a:alpha val="69020"/>
            </a:srgbClr>
          </a:solidFill>
        </p:spPr>
        <p:txBody>
          <a:bodyPr wrap="square" numCol="2" rtlCol="0">
            <a:spAutoFit/>
          </a:bodyPr>
          <a:lstStyle/>
          <a:p>
            <a:pPr marL="457200" indent="-457200">
              <a:buFont typeface="Arial" panose="020B0604020202020204" pitchFamily="34" charset="0"/>
              <a:buChar char="•"/>
            </a:pPr>
            <a:r>
              <a:rPr lang="en-ZA" sz="3200" dirty="0"/>
              <a:t>Breadth</a:t>
            </a:r>
          </a:p>
          <a:p>
            <a:pPr marL="457200" indent="-457200">
              <a:buFont typeface="Arial" panose="020B0604020202020204" pitchFamily="34" charset="0"/>
              <a:buChar char="•"/>
            </a:pPr>
            <a:r>
              <a:rPr lang="en-US" sz="3200" dirty="0"/>
              <a:t>D</a:t>
            </a:r>
            <a:r>
              <a:rPr lang="en-ZA" sz="3200" dirty="0" err="1"/>
              <a:t>epth</a:t>
            </a:r>
            <a:endParaRPr lang="en-ZA" sz="3200" dirty="0"/>
          </a:p>
          <a:p>
            <a:pPr marL="457200" indent="-457200">
              <a:buFont typeface="Arial" panose="020B0604020202020204" pitchFamily="34" charset="0"/>
              <a:buChar char="•"/>
            </a:pPr>
            <a:r>
              <a:rPr lang="en-US" sz="3200" dirty="0"/>
              <a:t>H</a:t>
            </a:r>
            <a:r>
              <a:rPr lang="en-ZA" sz="3200" dirty="0" err="1"/>
              <a:t>eterogeneity</a:t>
            </a:r>
            <a:endParaRPr lang="en-ZA" sz="3200" dirty="0"/>
          </a:p>
          <a:p>
            <a:pPr marL="457200" indent="-457200">
              <a:buFont typeface="Arial" panose="020B0604020202020204" pitchFamily="34" charset="0"/>
              <a:buChar char="•"/>
            </a:pPr>
            <a:r>
              <a:rPr lang="en-US" sz="3200" dirty="0"/>
              <a:t>S</a:t>
            </a:r>
            <a:r>
              <a:rPr lang="en-ZA" sz="3200" dirty="0" err="1"/>
              <a:t>upport</a:t>
            </a:r>
            <a:endParaRPr lang="en-ZA" sz="3200" dirty="0"/>
          </a:p>
          <a:p>
            <a:pPr marL="457200" indent="-457200">
              <a:buFont typeface="Arial" panose="020B0604020202020204" pitchFamily="34" charset="0"/>
              <a:buChar char="•"/>
            </a:pPr>
            <a:r>
              <a:rPr lang="en-US" sz="3200" dirty="0"/>
              <a:t>A</a:t>
            </a:r>
            <a:r>
              <a:rPr lang="en-ZA" sz="3200" dirty="0" err="1"/>
              <a:t>gentless</a:t>
            </a:r>
            <a:r>
              <a:rPr lang="en-ZA" sz="3200" dirty="0"/>
              <a:t> Monitoring</a:t>
            </a:r>
          </a:p>
          <a:p>
            <a:pPr marL="457200" indent="-457200">
              <a:buFont typeface="Arial" panose="020B0604020202020204" pitchFamily="34" charset="0"/>
              <a:buChar char="•"/>
            </a:pPr>
            <a:r>
              <a:rPr lang="en-US" sz="3200" dirty="0"/>
              <a:t>Notification Channels</a:t>
            </a: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r>
              <a:rPr lang="en-US" sz="3200" dirty="0"/>
              <a:t>N</a:t>
            </a:r>
            <a:r>
              <a:rPr lang="en-ZA" sz="3200" dirty="0" err="1"/>
              <a:t>oise</a:t>
            </a:r>
            <a:r>
              <a:rPr lang="en-ZA" sz="3200" dirty="0"/>
              <a:t> Reduction</a:t>
            </a:r>
          </a:p>
          <a:p>
            <a:pPr marL="457200" indent="-457200">
              <a:buFont typeface="Arial" panose="020B0604020202020204" pitchFamily="34" charset="0"/>
              <a:buChar char="•"/>
            </a:pPr>
            <a:r>
              <a:rPr lang="en-US" sz="3200" dirty="0"/>
              <a:t>C</a:t>
            </a:r>
            <a:r>
              <a:rPr lang="en-ZA" sz="3200" dirty="0"/>
              <a:t>loud Support</a:t>
            </a:r>
          </a:p>
          <a:p>
            <a:pPr marL="457200" indent="-457200">
              <a:buFont typeface="Arial" panose="020B0604020202020204" pitchFamily="34" charset="0"/>
              <a:buChar char="•"/>
            </a:pPr>
            <a:r>
              <a:rPr lang="en-US" sz="3200" dirty="0"/>
              <a:t>Complexity</a:t>
            </a:r>
          </a:p>
          <a:p>
            <a:pPr marL="457200" indent="-457200">
              <a:buFont typeface="Arial" panose="020B0604020202020204" pitchFamily="34" charset="0"/>
              <a:buChar char="•"/>
            </a:pPr>
            <a:r>
              <a:rPr lang="en-US" sz="3200" dirty="0"/>
              <a:t>Geography</a:t>
            </a:r>
          </a:p>
          <a:p>
            <a:pPr marL="457200" indent="-457200">
              <a:buFont typeface="Arial" panose="020B0604020202020204" pitchFamily="34" charset="0"/>
              <a:buChar char="•"/>
            </a:pPr>
            <a:r>
              <a:rPr lang="en-US" sz="3200" dirty="0"/>
              <a:t>Ticketing System Integration</a:t>
            </a:r>
          </a:p>
          <a:p>
            <a:pPr marL="457200" indent="-457200">
              <a:buFont typeface="Arial" panose="020B0604020202020204" pitchFamily="34" charset="0"/>
              <a:buChar char="•"/>
            </a:pPr>
            <a:r>
              <a:rPr lang="en-US" sz="3200" dirty="0"/>
              <a:t>Trend Analysis</a:t>
            </a:r>
            <a:endParaRPr lang="en-ZA" sz="3200" dirty="0"/>
          </a:p>
          <a:p>
            <a:pPr marL="457200" indent="-457200">
              <a:buFont typeface="Arial" panose="020B0604020202020204" pitchFamily="34" charset="0"/>
              <a:buChar char="•"/>
            </a:pPr>
            <a:endParaRPr lang="en-ZA" sz="3200" dirty="0"/>
          </a:p>
        </p:txBody>
      </p:sp>
    </p:spTree>
    <p:extLst>
      <p:ext uri="{BB962C8B-B14F-4D97-AF65-F5344CB8AC3E}">
        <p14:creationId xmlns:p14="http://schemas.microsoft.com/office/powerpoint/2010/main" val="3421728944"/>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50121"/>
      </p:ext>
    </p:extLst>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nit-seven.co.uk/wordpress/wp-content/uploads/2016/09/devon-torquay-work-hub-desk-meeting-room-creative-design-inspirational-bike-wheel-running-shoe-invention-1.jpg">
            <a:extLst>
              <a:ext uri="{FF2B5EF4-FFF2-40B4-BE49-F238E27FC236}">
                <a16:creationId xmlns:a16="http://schemas.microsoft.com/office/drawing/2014/main" id="{D460D48E-9DD3-4947-A101-8646DDA35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85" b="4698"/>
          <a:stretch/>
        </p:blipFill>
        <p:spPr bwMode="auto">
          <a:xfrm>
            <a:off x="0" y="0"/>
            <a:ext cx="12192000" cy="639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632460" y="343673"/>
            <a:ext cx="11559540" cy="892552"/>
          </a:xfrm>
          <a:prstGeom prst="rect">
            <a:avLst/>
          </a:prstGeom>
          <a:solidFill>
            <a:srgbClr val="2E75B6">
              <a:alpha val="85882"/>
            </a:srgbClr>
          </a:solidFill>
          <a:ln>
            <a:solidFill>
              <a:schemeClr val="accent1"/>
            </a:solidFill>
          </a:ln>
        </p:spPr>
        <p:txBody>
          <a:bodyPr wrap="square" rtlCol="0">
            <a:spAutoFit/>
          </a:bodyPr>
          <a:lstStyle/>
          <a:p>
            <a:pPr marL="457200" indent="-457200">
              <a:buFont typeface="Arial" panose="020B0604020202020204" pitchFamily="34" charset="0"/>
              <a:buChar char="•"/>
            </a:pPr>
            <a:r>
              <a:rPr lang="en-ZA" sz="3200" dirty="0">
                <a:solidFill>
                  <a:schemeClr val="bg1"/>
                </a:solidFill>
              </a:rPr>
              <a:t>Tips &amp; Tricks for Writing your Own PowerShell Monitoring Tool</a:t>
            </a:r>
          </a:p>
          <a:p>
            <a:pPr marL="914400" lvl="1" indent="-457200">
              <a:buFont typeface="Arial" panose="020B0604020202020204" pitchFamily="34" charset="0"/>
              <a:buChar char="•"/>
            </a:pPr>
            <a:r>
              <a:rPr lang="en-ZA" sz="2000" u="sng" dirty="0">
                <a:solidFill>
                  <a:schemeClr val="bg1"/>
                </a:solidFill>
              </a:rPr>
              <a:t>https://blogs.msdn.microsoft.com/mvpawardprogram/2017/06/06/technical-tuesday-giesenow/ </a:t>
            </a:r>
          </a:p>
        </p:txBody>
      </p:sp>
    </p:spTree>
    <p:extLst>
      <p:ext uri="{BB962C8B-B14F-4D97-AF65-F5344CB8AC3E}">
        <p14:creationId xmlns:p14="http://schemas.microsoft.com/office/powerpoint/2010/main" val="817116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righ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avforums.com/proxy.php?image=http%3A%2F%2Fwww.executivetrusteetraining.com%2Fwp-content%2Fuploads%2F2013%2F02%2Fcement-crash-test-dummies-1600-46663-e1361213321966.jpg&amp;hash=f349e9d350cc57136469c94fc0189323">
            <a:extLst>
              <a:ext uri="{FF2B5EF4-FFF2-40B4-BE49-F238E27FC236}">
                <a16:creationId xmlns:a16="http://schemas.microsoft.com/office/drawing/2014/main" id="{22D6A588-1324-4B11-8868-408E6E560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71" b="10022"/>
          <a:stretch/>
        </p:blipFill>
        <p:spPr bwMode="auto">
          <a:xfrm>
            <a:off x="0" y="182880"/>
            <a:ext cx="12192000" cy="61447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65ECC7-BA25-4260-8B02-2BCD1235C1BD}"/>
              </a:ext>
            </a:extLst>
          </p:cNvPr>
          <p:cNvSpPr txBox="1"/>
          <p:nvPr/>
        </p:nvSpPr>
        <p:spPr>
          <a:xfrm>
            <a:off x="213360" y="4531789"/>
            <a:ext cx="11978640" cy="1846659"/>
          </a:xfrm>
          <a:prstGeom prst="rect">
            <a:avLst/>
          </a:prstGeom>
          <a:noFill/>
        </p:spPr>
        <p:txBody>
          <a:bodyPr wrap="square" rtlCol="0">
            <a:spAutoFit/>
          </a:bodyPr>
          <a:lstStyle/>
          <a:p>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Operation Validation 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https://github.com/PowerShell/Operation-Validation-Framework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https://www.powershellgallery.com/packages/OperationValidation/</a:t>
            </a:r>
          </a:p>
        </p:txBody>
      </p:sp>
    </p:spTree>
    <p:extLst>
      <p:ext uri="{BB962C8B-B14F-4D97-AF65-F5344CB8AC3E}">
        <p14:creationId xmlns:p14="http://schemas.microsoft.com/office/powerpoint/2010/main" val="1335325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810FE-28D3-4921-A84A-04902C640D58}"/>
              </a:ext>
            </a:extLst>
          </p:cNvPr>
          <p:cNvPicPr>
            <a:picLocks noChangeAspect="1"/>
          </p:cNvPicPr>
          <p:nvPr/>
        </p:nvPicPr>
        <p:blipFill rotWithShape="1">
          <a:blip r:embed="rId2">
            <a:extLst>
              <a:ext uri="{28A0092B-C50C-407E-A947-70E740481C1C}">
                <a14:useLocalDpi xmlns:a14="http://schemas.microsoft.com/office/drawing/2010/main" val="0"/>
              </a:ext>
            </a:extLst>
          </a:blip>
          <a:srcRect t="11927" b="10459"/>
          <a:stretch/>
        </p:blipFill>
        <p:spPr>
          <a:xfrm>
            <a:off x="0" y="0"/>
            <a:ext cx="12192000" cy="6400801"/>
          </a:xfrm>
          <a:prstGeom prst="rect">
            <a:avLst/>
          </a:prstGeom>
        </p:spPr>
      </p:pic>
    </p:spTree>
    <p:extLst>
      <p:ext uri="{BB962C8B-B14F-4D97-AF65-F5344CB8AC3E}">
        <p14:creationId xmlns:p14="http://schemas.microsoft.com/office/powerpoint/2010/main" val="598609578"/>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1422400" y="3290073"/>
            <a:ext cx="10769600" cy="2914965"/>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US" sz="5400" b="1" dirty="0" err="1">
                <a:solidFill>
                  <a:schemeClr val="bg1"/>
                </a:solidFill>
              </a:rPr>
              <a:t>PoShMon</a:t>
            </a:r>
            <a:endParaRPr lang="en-US" sz="5400" b="1" dirty="0">
              <a:solidFill>
                <a:schemeClr val="bg1"/>
              </a:solidFill>
            </a:endParaRPr>
          </a:p>
          <a:p>
            <a:pPr marL="685800" indent="-685800">
              <a:lnSpc>
                <a:spcPct val="150000"/>
              </a:lnSpc>
              <a:buFont typeface="Arial" panose="020B0604020202020204" pitchFamily="34" charset="0"/>
              <a:buChar char="•"/>
            </a:pPr>
            <a:r>
              <a:rPr lang="en-US" sz="3600" b="1" u="sng" dirty="0">
                <a:solidFill>
                  <a:schemeClr val="bg1"/>
                </a:solidFill>
              </a:rPr>
              <a:t>http://powershellgallery.com/packages/PoShMon</a:t>
            </a:r>
          </a:p>
          <a:p>
            <a:pPr marL="685800" indent="-685800">
              <a:lnSpc>
                <a:spcPct val="150000"/>
              </a:lnSpc>
              <a:buFont typeface="Arial" panose="020B0604020202020204" pitchFamily="34" charset="0"/>
              <a:buChar char="•"/>
            </a:pPr>
            <a:r>
              <a:rPr lang="en-ZA" sz="3600" b="1" u="sng" dirty="0">
                <a:solidFill>
                  <a:schemeClr val="bg1"/>
                </a:solidFill>
              </a:rPr>
              <a:t>https://github.com/HiltonGiesenow/PoShMon</a:t>
            </a:r>
          </a:p>
        </p:txBody>
      </p:sp>
    </p:spTree>
    <p:extLst>
      <p:ext uri="{BB962C8B-B14F-4D97-AF65-F5344CB8AC3E}">
        <p14:creationId xmlns:p14="http://schemas.microsoft.com/office/powerpoint/2010/main" val="33003806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1A431-DACC-4273-ADFF-958DEE9EA36C}"/>
              </a:ext>
            </a:extLst>
          </p:cNvPr>
          <p:cNvPicPr>
            <a:picLocks noChangeAspect="1"/>
          </p:cNvPicPr>
          <p:nvPr/>
        </p:nvPicPr>
        <p:blipFill>
          <a:blip r:embed="rId2"/>
          <a:stretch>
            <a:fillRect/>
          </a:stretch>
        </p:blipFill>
        <p:spPr>
          <a:xfrm>
            <a:off x="0" y="344070"/>
            <a:ext cx="12192000" cy="5602699"/>
          </a:xfrm>
          <a:prstGeom prst="rect">
            <a:avLst/>
          </a:prstGeom>
        </p:spPr>
      </p:pic>
    </p:spTree>
    <p:extLst>
      <p:ext uri="{BB962C8B-B14F-4D97-AF65-F5344CB8AC3E}">
        <p14:creationId xmlns:p14="http://schemas.microsoft.com/office/powerpoint/2010/main" val="2466454330"/>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2"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5255331"/>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Tree>
    <p:extLst>
      <p:ext uri="{BB962C8B-B14F-4D97-AF65-F5344CB8AC3E}">
        <p14:creationId xmlns:p14="http://schemas.microsoft.com/office/powerpoint/2010/main" val="25785440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
        <p:nvSpPr>
          <p:cNvPr id="7" name="TextBox 6">
            <a:extLst>
              <a:ext uri="{FF2B5EF4-FFF2-40B4-BE49-F238E27FC236}">
                <a16:creationId xmlns:a16="http://schemas.microsoft.com/office/drawing/2014/main" id="{E409D7C9-5CC6-4FA4-8EF4-526DA8753CE9}"/>
              </a:ext>
            </a:extLst>
          </p:cNvPr>
          <p:cNvSpPr txBox="1"/>
          <p:nvPr/>
        </p:nvSpPr>
        <p:spPr>
          <a:xfrm>
            <a:off x="7731888" y="1783045"/>
            <a:ext cx="549797" cy="1862048"/>
          </a:xfrm>
          <a:prstGeom prst="rect">
            <a:avLst/>
          </a:prstGeom>
          <a:noFill/>
        </p:spPr>
        <p:txBody>
          <a:bodyPr wrap="square" rtlCol="0">
            <a:spAutoFit/>
          </a:bodyPr>
          <a:lstStyle/>
          <a:p>
            <a:r>
              <a:rPr lang="en-US" sz="11500" b="1" dirty="0">
                <a:ln w="22225">
                  <a:solidFill>
                    <a:srgbClr val="002060"/>
                  </a:solidFill>
                  <a:prstDash val="solid"/>
                </a:ln>
                <a:solidFill>
                  <a:srgbClr val="00B0F0"/>
                </a:solidFill>
              </a:rPr>
              <a:t>4</a:t>
            </a:r>
            <a:endParaRPr lang="en-ZA" sz="11500" b="1" dirty="0">
              <a:ln w="22225">
                <a:solidFill>
                  <a:srgbClr val="002060"/>
                </a:solidFill>
                <a:prstDash val="solid"/>
              </a:ln>
              <a:solidFill>
                <a:srgbClr val="00B0F0"/>
              </a:solidFill>
            </a:endParaRPr>
          </a:p>
        </p:txBody>
      </p:sp>
      <p:sp>
        <p:nvSpPr>
          <p:cNvPr id="8" name="TextBox 7">
            <a:extLst>
              <a:ext uri="{FF2B5EF4-FFF2-40B4-BE49-F238E27FC236}">
                <a16:creationId xmlns:a16="http://schemas.microsoft.com/office/drawing/2014/main" id="{7DE9EF16-416F-49EA-B20B-3C3A3E2B07F4}"/>
              </a:ext>
            </a:extLst>
          </p:cNvPr>
          <p:cNvSpPr txBox="1"/>
          <p:nvPr/>
        </p:nvSpPr>
        <p:spPr>
          <a:xfrm>
            <a:off x="9791217" y="314989"/>
            <a:ext cx="973239" cy="1862048"/>
          </a:xfrm>
          <a:prstGeom prst="rect">
            <a:avLst/>
          </a:prstGeom>
          <a:noFill/>
        </p:spPr>
        <p:txBody>
          <a:bodyPr wrap="square" rtlCol="0">
            <a:spAutoFit/>
          </a:bodyPr>
          <a:lstStyle/>
          <a:p>
            <a:r>
              <a:rPr lang="en-US" sz="11500" b="1" dirty="0">
                <a:ln w="22225">
                  <a:solidFill>
                    <a:srgbClr val="FF0000"/>
                  </a:solidFill>
                  <a:prstDash val="solid"/>
                </a:ln>
                <a:solidFill>
                  <a:srgbClr val="C00000"/>
                </a:solidFill>
              </a:rPr>
              <a:t>5</a:t>
            </a:r>
            <a:endParaRPr lang="en-ZA" sz="11500" b="1" dirty="0">
              <a:ln w="22225">
                <a:solidFill>
                  <a:srgbClr val="FF0000"/>
                </a:solidFill>
                <a:prstDash val="solid"/>
              </a:ln>
              <a:solidFill>
                <a:srgbClr val="C00000"/>
              </a:solidFill>
            </a:endParaRPr>
          </a:p>
        </p:txBody>
      </p:sp>
    </p:spTree>
    <p:extLst>
      <p:ext uri="{BB962C8B-B14F-4D97-AF65-F5344CB8AC3E}">
        <p14:creationId xmlns:p14="http://schemas.microsoft.com/office/powerpoint/2010/main" val="850475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ar-brand-names.com/wp-content/uploads/2015/05/Tesla-Motors-symbol.png">
            <a:extLst>
              <a:ext uri="{FF2B5EF4-FFF2-40B4-BE49-F238E27FC236}">
                <a16:creationId xmlns:a16="http://schemas.microsoft.com/office/drawing/2014/main" id="{48FAEBB1-CFA6-4FBF-912C-9DFC80D32B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84" b="22992"/>
          <a:stretch/>
        </p:blipFill>
        <p:spPr bwMode="auto">
          <a:xfrm>
            <a:off x="-357310" y="615462"/>
            <a:ext cx="12798707" cy="491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73461"/>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i.ytimg.com/vi/KoyiVSd5Sh0/maxresdefault.jpg">
            <a:extLst>
              <a:ext uri="{FF2B5EF4-FFF2-40B4-BE49-F238E27FC236}">
                <a16:creationId xmlns:a16="http://schemas.microsoft.com/office/drawing/2014/main" id="{51BAAD78-6255-4950-81BA-182567561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3" b="8400"/>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9E8BC-B063-4A08-8F95-1A05C158FAD9}"/>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5 - Self Healing</a:t>
            </a:r>
            <a:endParaRPr lang="en-ZA" sz="5400" b="1" dirty="0">
              <a:solidFill>
                <a:schemeClr val="bg1"/>
              </a:solidFill>
            </a:endParaRPr>
          </a:p>
        </p:txBody>
      </p:sp>
    </p:spTree>
    <p:extLst>
      <p:ext uri="{BB962C8B-B14F-4D97-AF65-F5344CB8AC3E}">
        <p14:creationId xmlns:p14="http://schemas.microsoft.com/office/powerpoint/2010/main" val="1333389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EA5D5CCF-797D-45B0-B7A9-FDEA4C9F1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
            <a:ext cx="12194226" cy="6458159"/>
          </a:xfrm>
          <a:prstGeom prst="rect">
            <a:avLst/>
          </a:prstGeom>
        </p:spPr>
      </p:pic>
    </p:spTree>
    <p:extLst>
      <p:ext uri="{BB962C8B-B14F-4D97-AF65-F5344CB8AC3E}">
        <p14:creationId xmlns:p14="http://schemas.microsoft.com/office/powerpoint/2010/main" val="3890744286"/>
      </p:ext>
    </p:extLst>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156623"/>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1664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2216094"/>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3275565"/>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
        <p:nvSpPr>
          <p:cNvPr id="8" name="TextBox 7">
            <a:extLst>
              <a:ext uri="{FF2B5EF4-FFF2-40B4-BE49-F238E27FC236}">
                <a16:creationId xmlns:a16="http://schemas.microsoft.com/office/drawing/2014/main" id="{60E95EA1-9D09-4344-B19A-58B0FA9B2C2F}"/>
              </a:ext>
            </a:extLst>
          </p:cNvPr>
          <p:cNvSpPr txBox="1"/>
          <p:nvPr/>
        </p:nvSpPr>
        <p:spPr>
          <a:xfrm>
            <a:off x="1" y="4325718"/>
            <a:ext cx="842263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5: Go Autonomous</a:t>
            </a:r>
            <a:endParaRPr lang="en-ZA" sz="5400" b="1" dirty="0">
              <a:solidFill>
                <a:schemeClr val="bg1"/>
              </a:solidFill>
            </a:endParaRPr>
          </a:p>
        </p:txBody>
      </p:sp>
    </p:spTree>
    <p:extLst>
      <p:ext uri="{BB962C8B-B14F-4D97-AF65-F5344CB8AC3E}">
        <p14:creationId xmlns:p14="http://schemas.microsoft.com/office/powerpoint/2010/main" val="13173250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www.icarehealth.co.uk/wp-content/uploads/2014/10/cloud.jpg">
            <a:extLst>
              <a:ext uri="{FF2B5EF4-FFF2-40B4-BE49-F238E27FC236}">
                <a16:creationId xmlns:a16="http://schemas.microsoft.com/office/drawing/2014/main" id="{30FE5F6A-0C84-4DFB-8453-7A9D875E3A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92309"/>
            <a:ext cx="12192000" cy="6401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E61E9D-487F-4CB3-86F0-3027C50076A3}"/>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Cloud / Hybrid</a:t>
            </a:r>
            <a:endParaRPr lang="en-ZA" sz="5400" b="1" dirty="0">
              <a:solidFill>
                <a:schemeClr val="bg1"/>
              </a:solidFill>
            </a:endParaRPr>
          </a:p>
        </p:txBody>
      </p:sp>
    </p:spTree>
    <p:extLst>
      <p:ext uri="{BB962C8B-B14F-4D97-AF65-F5344CB8AC3E}">
        <p14:creationId xmlns:p14="http://schemas.microsoft.com/office/powerpoint/2010/main" val="17936943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CShredding">
            <a:hlinkClick r:id="" action="ppaction://media"/>
            <a:extLst>
              <a:ext uri="{FF2B5EF4-FFF2-40B4-BE49-F238E27FC236}">
                <a16:creationId xmlns:a16="http://schemas.microsoft.com/office/drawing/2014/main" id="{A52352A1-8E06-48C3-B594-C9BF8F9D1E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4520" y="0"/>
            <a:ext cx="8450580" cy="6337935"/>
          </a:xfrm>
          <a:prstGeom prst="rect">
            <a:avLst/>
          </a:prstGeom>
        </p:spPr>
      </p:pic>
    </p:spTree>
    <p:extLst>
      <p:ext uri="{BB962C8B-B14F-4D97-AF65-F5344CB8AC3E}">
        <p14:creationId xmlns:p14="http://schemas.microsoft.com/office/powerpoint/2010/main" val="23797049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474EB-9C75-44C3-8A4A-84C61BA1B721}"/>
              </a:ext>
            </a:extLst>
          </p:cNvPr>
          <p:cNvPicPr>
            <a:picLocks noChangeAspect="1"/>
          </p:cNvPicPr>
          <p:nvPr/>
        </p:nvPicPr>
        <p:blipFill rotWithShape="1">
          <a:blip r:embed="rId2">
            <a:extLst>
              <a:ext uri="{28A0092B-C50C-407E-A947-70E740481C1C}">
                <a14:useLocalDpi xmlns:a14="http://schemas.microsoft.com/office/drawing/2010/main" val="0"/>
              </a:ext>
            </a:extLst>
          </a:blip>
          <a:srcRect b="7667"/>
          <a:stretch/>
        </p:blipFill>
        <p:spPr>
          <a:xfrm>
            <a:off x="678" y="0"/>
            <a:ext cx="12190644" cy="6332220"/>
          </a:xfrm>
          <a:prstGeom prst="rect">
            <a:avLst/>
          </a:prstGeom>
        </p:spPr>
      </p:pic>
    </p:spTree>
    <p:extLst>
      <p:ext uri="{BB962C8B-B14F-4D97-AF65-F5344CB8AC3E}">
        <p14:creationId xmlns:p14="http://schemas.microsoft.com/office/powerpoint/2010/main" val="656116223"/>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eekculture.co/wp-content/uploads/2016/09/officechairracing.jpg">
            <a:extLst>
              <a:ext uri="{FF2B5EF4-FFF2-40B4-BE49-F238E27FC236}">
                <a16:creationId xmlns:a16="http://schemas.microsoft.com/office/drawing/2014/main" id="{A1BAE019-EDBB-4409-8C60-A71C61B45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6" b="3213"/>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51024"/>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Tree>
    <p:extLst>
      <p:ext uri="{BB962C8B-B14F-4D97-AF65-F5344CB8AC3E}">
        <p14:creationId xmlns:p14="http://schemas.microsoft.com/office/powerpoint/2010/main" val="1110027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500"/>
                                        <p:tgtEl>
                                          <p:spTgt spid="6">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500"/>
                                        <p:tgtEl>
                                          <p:spTgt spid="6">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5">
                                            <p:bg/>
                                          </p:spTgt>
                                        </p:tgtEl>
                                        <p:attrNameLst>
                                          <p:attrName>style.visibility</p:attrName>
                                        </p:attrNameLst>
                                      </p:cBhvr>
                                      <p:to>
                                        <p:strVal val="visible"/>
                                      </p:to>
                                    </p:set>
                                    <p:animEffect transition="in" filter="wipe(right)">
                                      <p:cBhvr>
                                        <p:cTn id="32" dur="500"/>
                                        <p:tgtEl>
                                          <p:spTgt spid="5">
                                            <p:bg/>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500"/>
                                        <p:tgtEl>
                                          <p:spTgt spid="5">
                                            <p:txEl>
                                              <p:pRg st="0" end="0"/>
                                            </p:txEl>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wipe(left)">
                                      <p:cBhvr>
                                        <p:cTn id="40" dur="500"/>
                                        <p:tgtEl>
                                          <p:spTgt spid="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wipe(left)">
                                      <p:cBhvr>
                                        <p:cTn id="45" dur="500"/>
                                        <p:tgtEl>
                                          <p:spTgt spid="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3" end="3"/>
                                            </p:txEl>
                                          </p:spTgt>
                                        </p:tgtEl>
                                        <p:attrNameLst>
                                          <p:attrName>style.visibility</p:attrName>
                                        </p:attrNameLst>
                                      </p:cBhvr>
                                      <p:to>
                                        <p:strVal val="visible"/>
                                      </p:to>
                                    </p:set>
                                    <p:animEffect transition="in" filter="wipe(left)">
                                      <p:cBhvr>
                                        <p:cTn id="5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rivetedlit.com/wp-content/uploads/2016/10/zombies.jpg">
            <a:extLst>
              <a:ext uri="{FF2B5EF4-FFF2-40B4-BE49-F238E27FC236}">
                <a16:creationId xmlns:a16="http://schemas.microsoft.com/office/drawing/2014/main" id="{62274B13-DAC5-4729-9BEC-788176D73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b="6367"/>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66527"/>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
        <p:nvSpPr>
          <p:cNvPr id="7" name="TextBox 6">
            <a:extLst>
              <a:ext uri="{FF2B5EF4-FFF2-40B4-BE49-F238E27FC236}">
                <a16:creationId xmlns:a16="http://schemas.microsoft.com/office/drawing/2014/main" id="{E4F483F4-AB58-4BA5-9DF5-C2C3D2809755}"/>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Servers (SP, OWA, SQL)</a:t>
            </a:r>
          </a:p>
          <a:p>
            <a:pPr marL="685800" indent="-685800">
              <a:buFont typeface="Calibri" panose="020F0502020204030204" pitchFamily="34" charset="0"/>
              <a:buChar char="›"/>
            </a:pPr>
            <a:r>
              <a:rPr lang="en-US" sz="3200" dirty="0">
                <a:solidFill>
                  <a:schemeClr val="bg1"/>
                </a:solidFill>
              </a:rPr>
              <a:t>Storage</a:t>
            </a:r>
          </a:p>
          <a:p>
            <a:pPr marL="685800" indent="-685800">
              <a:buFont typeface="Calibri" panose="020F0502020204030204" pitchFamily="34" charset="0"/>
              <a:buChar char="›"/>
            </a:pPr>
            <a:r>
              <a:rPr lang="en-US" sz="3200" dirty="0">
                <a:solidFill>
                  <a:schemeClr val="bg1"/>
                </a:solidFill>
              </a:rPr>
              <a:t>Security Accounts</a:t>
            </a:r>
          </a:p>
          <a:p>
            <a:pPr marL="685800" indent="-685800">
              <a:buFont typeface="Calibri" panose="020F0502020204030204" pitchFamily="34" charset="0"/>
              <a:buChar char="›"/>
            </a:pPr>
            <a:r>
              <a:rPr lang="en-US" sz="3200" dirty="0">
                <a:solidFill>
                  <a:schemeClr val="bg1"/>
                </a:solidFill>
              </a:rPr>
              <a:t>Admins</a:t>
            </a:r>
          </a:p>
          <a:p>
            <a:pPr marL="685800" indent="-685800">
              <a:buFont typeface="Calibri" panose="020F0502020204030204" pitchFamily="34" charset="0"/>
              <a:buChar char="›"/>
            </a:pPr>
            <a:r>
              <a:rPr lang="en-US" sz="3200" dirty="0">
                <a:solidFill>
                  <a:schemeClr val="bg1"/>
                </a:solidFill>
              </a:rPr>
              <a:t>Remote Access</a:t>
            </a:r>
            <a:endParaRPr lang="en-ZA" sz="3200" dirty="0">
              <a:solidFill>
                <a:schemeClr val="bg1"/>
              </a:solidFill>
            </a:endParaRPr>
          </a:p>
        </p:txBody>
      </p:sp>
      <p:sp>
        <p:nvSpPr>
          <p:cNvPr id="8" name="TextBox 7">
            <a:extLst>
              <a:ext uri="{FF2B5EF4-FFF2-40B4-BE49-F238E27FC236}">
                <a16:creationId xmlns:a16="http://schemas.microsoft.com/office/drawing/2014/main" id="{248E89D8-AB4F-41B7-99DE-4C84CC211CC5}"/>
              </a:ext>
            </a:extLst>
          </p:cNvPr>
          <p:cNvSpPr txBox="1"/>
          <p:nvPr/>
        </p:nvSpPr>
        <p:spPr>
          <a:xfrm>
            <a:off x="6183892" y="3568225"/>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Hybrid Services</a:t>
            </a:r>
          </a:p>
          <a:p>
            <a:pPr marL="1143000" lvl="1" indent="-685800">
              <a:buFont typeface="Calibri" panose="020F0502020204030204" pitchFamily="34" charset="0"/>
              <a:buChar char="›"/>
            </a:pPr>
            <a:r>
              <a:rPr lang="en-US" sz="3200" dirty="0">
                <a:solidFill>
                  <a:schemeClr val="bg1"/>
                </a:solidFill>
              </a:rPr>
              <a:t>Managed Metadata</a:t>
            </a:r>
          </a:p>
          <a:p>
            <a:pPr marL="1143000" lvl="1" indent="-685800">
              <a:buFont typeface="Calibri" panose="020F0502020204030204" pitchFamily="34" charset="0"/>
              <a:buChar char="›"/>
            </a:pPr>
            <a:r>
              <a:rPr lang="en-US" sz="3200" dirty="0">
                <a:solidFill>
                  <a:schemeClr val="bg1"/>
                </a:solidFill>
              </a:rPr>
              <a:t>Search</a:t>
            </a:r>
          </a:p>
          <a:p>
            <a:pPr marL="1143000" lvl="1" indent="-685800">
              <a:buFont typeface="Calibri" panose="020F0502020204030204" pitchFamily="34" charset="0"/>
              <a:buChar char="›"/>
            </a:pPr>
            <a:r>
              <a:rPr lang="en-US" sz="3200" dirty="0">
                <a:solidFill>
                  <a:schemeClr val="bg1"/>
                </a:solidFill>
              </a:rPr>
              <a:t>Auditing</a:t>
            </a:r>
          </a:p>
          <a:p>
            <a:pPr marL="685800" indent="-685800">
              <a:buFont typeface="Calibri" panose="020F0502020204030204" pitchFamily="34" charset="0"/>
              <a:buChar char="›"/>
            </a:pPr>
            <a:r>
              <a:rPr lang="en-US" sz="3200" dirty="0">
                <a:solidFill>
                  <a:schemeClr val="bg1"/>
                </a:solidFill>
              </a:rPr>
              <a:t>Data Gateway (“Bridge”)</a:t>
            </a:r>
            <a:endParaRPr lang="en-ZA" sz="3200" dirty="0">
              <a:solidFill>
                <a:schemeClr val="bg1"/>
              </a:solidFill>
            </a:endParaRPr>
          </a:p>
        </p:txBody>
      </p:sp>
    </p:spTree>
    <p:extLst>
      <p:ext uri="{BB962C8B-B14F-4D97-AF65-F5344CB8AC3E}">
        <p14:creationId xmlns:p14="http://schemas.microsoft.com/office/powerpoint/2010/main" val="419527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wipe(left)">
                                      <p:cBhvr>
                                        <p:cTn id="3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uiExpand="1" build="allAtOnce"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lesman.red/wp-content/uploads/2015/05/ron-car-salesman.jpg">
            <a:extLst>
              <a:ext uri="{FF2B5EF4-FFF2-40B4-BE49-F238E27FC236}">
                <a16:creationId xmlns:a16="http://schemas.microsoft.com/office/drawing/2014/main" id="{5A173E0C-42DE-498C-9F9C-C3FBABFBE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07"/>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4459"/>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156623"/>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1664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2216094"/>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3275565"/>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
        <p:nvSpPr>
          <p:cNvPr id="8" name="TextBox 7">
            <a:extLst>
              <a:ext uri="{FF2B5EF4-FFF2-40B4-BE49-F238E27FC236}">
                <a16:creationId xmlns:a16="http://schemas.microsoft.com/office/drawing/2014/main" id="{60E95EA1-9D09-4344-B19A-58B0FA9B2C2F}"/>
              </a:ext>
            </a:extLst>
          </p:cNvPr>
          <p:cNvSpPr txBox="1"/>
          <p:nvPr/>
        </p:nvSpPr>
        <p:spPr>
          <a:xfrm>
            <a:off x="1" y="4315558"/>
            <a:ext cx="841247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5: Go Autonomous</a:t>
            </a:r>
            <a:endParaRPr lang="en-ZA" sz="5400" b="1" dirty="0">
              <a:solidFill>
                <a:schemeClr val="bg1"/>
              </a:solidFill>
            </a:endParaRPr>
          </a:p>
        </p:txBody>
      </p:sp>
      <p:sp>
        <p:nvSpPr>
          <p:cNvPr id="9" name="TextBox 8">
            <a:extLst>
              <a:ext uri="{FF2B5EF4-FFF2-40B4-BE49-F238E27FC236}">
                <a16:creationId xmlns:a16="http://schemas.microsoft.com/office/drawing/2014/main" id="{6615214B-E4FB-4FEE-AC20-1F8DBE7BC25D}"/>
              </a:ext>
            </a:extLst>
          </p:cNvPr>
          <p:cNvSpPr txBox="1"/>
          <p:nvPr/>
        </p:nvSpPr>
        <p:spPr>
          <a:xfrm>
            <a:off x="-2" y="5365711"/>
            <a:ext cx="8981441"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6: Take to the Clouds</a:t>
            </a:r>
            <a:endParaRPr lang="en-ZA" sz="5400" b="1" dirty="0">
              <a:solidFill>
                <a:schemeClr val="bg1"/>
              </a:solidFill>
            </a:endParaRPr>
          </a:p>
        </p:txBody>
      </p:sp>
    </p:spTree>
    <p:extLst>
      <p:ext uri="{BB962C8B-B14F-4D97-AF65-F5344CB8AC3E}">
        <p14:creationId xmlns:p14="http://schemas.microsoft.com/office/powerpoint/2010/main" val="37439604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Background" descr="https://az616578.vo.msecnd.net/files/2017/02/28/636238413840188819-1000877561_Saying_GoodBye.png">
            <a:extLst>
              <a:ext uri="{FF2B5EF4-FFF2-40B4-BE49-F238E27FC236}">
                <a16:creationId xmlns:a16="http://schemas.microsoft.com/office/drawing/2014/main" id="{4B3AAFF6-4ED1-41A7-B49A-6045D3AA6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23" b="7005"/>
          <a:stretch/>
        </p:blipFill>
        <p:spPr bwMode="auto">
          <a:xfrm>
            <a:off x="0" y="0"/>
            <a:ext cx="1227328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56151"/>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pre03.deviantart.net/b536/th/pre/f/2012/247/3/7/37d8a5d7c30bda6d87fed489103c2ba8-d5dirlp.jpg">
            <a:extLst>
              <a:ext uri="{FF2B5EF4-FFF2-40B4-BE49-F238E27FC236}">
                <a16:creationId xmlns:a16="http://schemas.microsoft.com/office/drawing/2014/main" id="{4D4D289C-04C3-485C-9773-8D1B35EC99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82"/>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rotest">
            <a:extLst>
              <a:ext uri="{FF2B5EF4-FFF2-40B4-BE49-F238E27FC236}">
                <a16:creationId xmlns:a16="http://schemas.microsoft.com/office/drawing/2014/main" id="{DB252F1C-8E97-41A3-8184-871E1C803696}"/>
              </a:ext>
            </a:extLst>
          </p:cNvPr>
          <p:cNvPicPr>
            <a:picLocks noChangeAspect="1"/>
          </p:cNvPicPr>
          <p:nvPr/>
        </p:nvPicPr>
        <p:blipFill rotWithShape="1">
          <a:blip r:embed="rId5">
            <a:extLst>
              <a:ext uri="{28A0092B-C50C-407E-A947-70E740481C1C}">
                <a14:useLocalDpi xmlns:a14="http://schemas.microsoft.com/office/drawing/2010/main" val="0"/>
              </a:ext>
            </a:extLst>
          </a:blip>
          <a:srcRect t="14054" b="7802"/>
          <a:stretch/>
        </p:blipFill>
        <p:spPr>
          <a:xfrm>
            <a:off x="0" y="0"/>
            <a:ext cx="12192000" cy="6350000"/>
          </a:xfrm>
          <a:prstGeom prst="rect">
            <a:avLst/>
          </a:prstGeom>
        </p:spPr>
      </p:pic>
      <p:pic>
        <p:nvPicPr>
          <p:cNvPr id="4" name="Hand for Help">
            <a:extLst>
              <a:ext uri="{FF2B5EF4-FFF2-40B4-BE49-F238E27FC236}">
                <a16:creationId xmlns:a16="http://schemas.microsoft.com/office/drawing/2014/main" id="{78915DD1-BEA8-4E9C-A1A5-432DA938B9B5}"/>
              </a:ext>
            </a:extLst>
          </p:cNvPr>
          <p:cNvPicPr>
            <a:picLocks noChangeAspect="1"/>
          </p:cNvPicPr>
          <p:nvPr/>
        </p:nvPicPr>
        <p:blipFill rotWithShape="1">
          <a:blip r:embed="rId6">
            <a:extLst>
              <a:ext uri="{28A0092B-C50C-407E-A947-70E740481C1C}">
                <a14:useLocalDpi xmlns:a14="http://schemas.microsoft.com/office/drawing/2010/main" val="0"/>
              </a:ext>
            </a:extLst>
          </a:blip>
          <a:srcRect t="20126" b="9858"/>
          <a:stretch/>
        </p:blipFill>
        <p:spPr>
          <a:xfrm>
            <a:off x="0" y="1"/>
            <a:ext cx="12192000" cy="6350000"/>
          </a:xfrm>
          <a:prstGeom prst="rect">
            <a:avLst/>
          </a:prstGeom>
        </p:spPr>
      </p:pic>
      <p:pic>
        <p:nvPicPr>
          <p:cNvPr id="5" name="Fresh Coffee" descr="https://www.office-coffee.co.uk/assets/10-ways-to-be-happy-at-work-1170x700.jpg" hidden="1">
            <a:extLst>
              <a:ext uri="{FF2B5EF4-FFF2-40B4-BE49-F238E27FC236}">
                <a16:creationId xmlns:a16="http://schemas.microsoft.com/office/drawing/2014/main" id="{750F201C-1177-460C-9268-95391542E8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91" b="11601"/>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6" name="MoneyInCouch" descr="https://fm.cnbc.com/applications/cnbc.com/resources/img/editorial/2013/11/21/101218340-95631174.1910x1000.jpg">
            <a:extLst>
              <a:ext uri="{FF2B5EF4-FFF2-40B4-BE49-F238E27FC236}">
                <a16:creationId xmlns:a16="http://schemas.microsoft.com/office/drawing/2014/main" id="{9F72226E-95C3-4D8C-AD00-0D4EEB709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FordFactory" descr="https://fthmb.tqn.com/QiGeV7n9DillZ_jmUJw2FlzWzag=/6358x4945/filters:fill(auto,1)/about/fordassemblyline-56b6b8355f9b5829f83428af.jpg">
            <a:extLst>
              <a:ext uri="{FF2B5EF4-FFF2-40B4-BE49-F238E27FC236}">
                <a16:creationId xmlns:a16="http://schemas.microsoft.com/office/drawing/2014/main" id="{2D26B573-A013-48BE-9884-97F871CE44D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985" r="821" b="16469"/>
          <a:stretch/>
        </p:blipFill>
        <p:spPr bwMode="auto">
          <a:xfrm>
            <a:off x="0" y="1"/>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8" name="Knife" descr="https://images-na.ssl-images-amazon.com/images/I/71dhUFWIgvL._SL1500_.jpg">
            <a:extLst>
              <a:ext uri="{FF2B5EF4-FFF2-40B4-BE49-F238E27FC236}">
                <a16:creationId xmlns:a16="http://schemas.microsoft.com/office/drawing/2014/main" id="{52F88120-53CD-4F39-8284-4106B5BE99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8449" y="0"/>
            <a:ext cx="665510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9" name="Scales" descr="http://rabbisacks.org/wp-content/uploads/2017/09/scales-of-justice-e1426607270457.jpg">
            <a:extLst>
              <a:ext uri="{FF2B5EF4-FFF2-40B4-BE49-F238E27FC236}">
                <a16:creationId xmlns:a16="http://schemas.microsoft.com/office/drawing/2014/main" id="{E9929B87-3EBB-4A49-8FF1-200D9B90C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587" b="7390"/>
          <a:stretch/>
        </p:blipFill>
        <p:spPr bwMode="auto">
          <a:xfrm>
            <a:off x="-2" y="0"/>
            <a:ext cx="12211539" cy="635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owerShell" descr="https://www.starwindsoftware.com/blog/wp-content/uploads/2016/11/powershell-cim_1.jpg">
            <a:extLst>
              <a:ext uri="{FF2B5EF4-FFF2-40B4-BE49-F238E27FC236}">
                <a16:creationId xmlns:a16="http://schemas.microsoft.com/office/drawing/2014/main" id="{24A75C49-D75C-4470-A2AF-6D2342B8AD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979" r="80"/>
          <a:stretch/>
        </p:blipFill>
        <p:spPr bwMode="auto">
          <a:xfrm>
            <a:off x="29306" y="0"/>
            <a:ext cx="1218223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13" name="SelfHealing" descr="https://i.ytimg.com/vi/KoyiVSd5Sh0/maxresdefault.jpg">
            <a:extLst>
              <a:ext uri="{FF2B5EF4-FFF2-40B4-BE49-F238E27FC236}">
                <a16:creationId xmlns:a16="http://schemas.microsoft.com/office/drawing/2014/main" id="{0C192777-B02F-453C-A6CA-3F7B14D098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533" b="8400"/>
          <a:stretch/>
        </p:blipFill>
        <p:spPr bwMode="auto">
          <a:xfrm>
            <a:off x="48843" y="-2"/>
            <a:ext cx="12192000" cy="6329680"/>
          </a:xfrm>
          <a:prstGeom prst="rect">
            <a:avLst/>
          </a:prstGeom>
          <a:noFill/>
          <a:extLst>
            <a:ext uri="{909E8E84-426E-40DD-AFC4-6F175D3DCCD1}">
              <a14:hiddenFill xmlns:a14="http://schemas.microsoft.com/office/drawing/2010/main">
                <a:solidFill>
                  <a:srgbClr val="FFFFFF"/>
                </a:solidFill>
              </a14:hiddenFill>
            </a:ext>
          </a:extLst>
        </p:spPr>
      </p:pic>
      <p:pic>
        <p:nvPicPr>
          <p:cNvPr id="11" name="Cloud" descr="https://www.icarehealth.co.uk/wp-content/uploads/2014/10/cloud.jpg">
            <a:extLst>
              <a:ext uri="{FF2B5EF4-FFF2-40B4-BE49-F238E27FC236}">
                <a16:creationId xmlns:a16="http://schemas.microsoft.com/office/drawing/2014/main" id="{24AD54A9-9305-48B1-9426-D8ECD975AB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7894"/>
          <a:stretch/>
        </p:blipFill>
        <p:spPr bwMode="auto">
          <a:xfrm>
            <a:off x="9767" y="-35997"/>
            <a:ext cx="12192000" cy="6401669"/>
          </a:xfrm>
          <a:prstGeom prst="rect">
            <a:avLst/>
          </a:prstGeom>
          <a:noFill/>
          <a:extLst>
            <a:ext uri="{909E8E84-426E-40DD-AFC4-6F175D3DCCD1}">
              <a14:hiddenFill xmlns:a14="http://schemas.microsoft.com/office/drawing/2010/main">
                <a:solidFill>
                  <a:srgbClr val="FFFFFF"/>
                </a:solidFill>
              </a14:hiddenFill>
            </a:ext>
          </a:extLst>
        </p:spPr>
      </p:pic>
      <p:pic>
        <p:nvPicPr>
          <p:cNvPr id="12" name="Zombies" descr="http://rivetedlit.com/wp-content/uploads/2016/10/zombies.jpg">
            <a:extLst>
              <a:ext uri="{FF2B5EF4-FFF2-40B4-BE49-F238E27FC236}">
                <a16:creationId xmlns:a16="http://schemas.microsoft.com/office/drawing/2014/main" id="{54D1C9B6-1F70-42D0-9222-B92672E304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730" b="6367"/>
          <a:stretch/>
        </p:blipFill>
        <p:spPr bwMode="auto">
          <a:xfrm>
            <a:off x="24421" y="1257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2" name="BearWaving">
            <a:hlinkClick r:id="" action="ppaction://media"/>
            <a:extLst>
              <a:ext uri="{FF2B5EF4-FFF2-40B4-BE49-F238E27FC236}">
                <a16:creationId xmlns:a16="http://schemas.microsoft.com/office/drawing/2014/main" id="{0511CE68-F4E8-4A71-8775-A8822361D0D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333886" y="-46526"/>
            <a:ext cx="9621913" cy="6414609"/>
          </a:xfrm>
          <a:prstGeom prst="rect">
            <a:avLst/>
          </a:prstGeom>
        </p:spPr>
      </p:pic>
    </p:spTree>
    <p:extLst>
      <p:ext uri="{BB962C8B-B14F-4D97-AF65-F5344CB8AC3E}">
        <p14:creationId xmlns:p14="http://schemas.microsoft.com/office/powerpoint/2010/main" val="11969234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12"/>
                                        </p:tgtEl>
                                        <p:attrNameLst>
                                          <p:attrName>ppt_w</p:attrName>
                                        </p:attrNameLst>
                                      </p:cBhvr>
                                      <p:tavLst>
                                        <p:tav tm="0">
                                          <p:val>
                                            <p:strVal val="ppt_w"/>
                                          </p:val>
                                        </p:tav>
                                        <p:tav tm="100000">
                                          <p:val>
                                            <p:fltVal val="0"/>
                                          </p:val>
                                        </p:tav>
                                      </p:tavLst>
                                    </p:anim>
                                    <p:anim calcmode="lin" valueType="num">
                                      <p:cBhvr>
                                        <p:cTn id="62" dur="500"/>
                                        <p:tgtEl>
                                          <p:spTgt spid="12"/>
                                        </p:tgtEl>
                                        <p:attrNameLst>
                                          <p:attrName>ppt_h</p:attrName>
                                        </p:attrNameLst>
                                      </p:cBhvr>
                                      <p:tavLst>
                                        <p:tav tm="0">
                                          <p:val>
                                            <p:strVal val="ppt_h"/>
                                          </p:val>
                                        </p:tav>
                                        <p:tav tm="100000">
                                          <p:val>
                                            <p:fltVal val="0"/>
                                          </p:val>
                                        </p:tav>
                                      </p:tavLst>
                                    </p:anim>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500"/>
                            </p:stCondLst>
                            <p:childTnLst>
                              <p:par>
                                <p:cTn id="69" presetID="1" presetClass="mediacall" presetSubtype="0" fill="hold" nodeType="afterEffect">
                                  <p:stCondLst>
                                    <p:cond delay="0"/>
                                  </p:stCondLst>
                                  <p:childTnLst>
                                    <p:cmd type="call" cmd="playFrom(0.0)">
                                      <p:cBhvr>
                                        <p:cTn id="70" dur="4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fill="hold" display="0">
                  <p:stCondLst>
                    <p:cond delay="indefinite"/>
                  </p:stCondLst>
                </p:cTn>
                <p:tgtEl>
                  <p:spTgt spid="2"/>
                </p:tgtEl>
              </p:cMediaNode>
            </p:video>
            <p:seq concurrent="1" nextAc="seek">
              <p:cTn id="72" restart="whenNotActive" fill="hold" evtFilter="cancelBubble" nodeType="interactiveSeq">
                <p:stCondLst>
                  <p:cond evt="onClick" delay="0">
                    <p:tgtEl>
                      <p:spTgt spid="2"/>
                    </p:tgtEl>
                  </p:cond>
                </p:stCondLst>
                <p:endSync evt="end" delay="0">
                  <p:rtn val="all"/>
                </p:endSync>
                <p:childTnLst>
                  <p:par>
                    <p:cTn id="73" fill="hold">
                      <p:stCondLst>
                        <p:cond delay="0"/>
                      </p:stCondLst>
                      <p:childTnLst>
                        <p:par>
                          <p:cTn id="74" fill="hold">
                            <p:stCondLst>
                              <p:cond delay="0"/>
                            </p:stCondLst>
                            <p:childTnLst>
                              <p:par>
                                <p:cTn id="75" presetID="2" presetClass="mediacall" presetSubtype="0" fill="hold" nodeType="clickEffect">
                                  <p:stCondLst>
                                    <p:cond delay="0"/>
                                  </p:stCondLst>
                                  <p:childTnLst>
                                    <p:cmd type="call" cmd="togglePause">
                                      <p:cBhvr>
                                        <p:cTn id="7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oodbye">
            <a:extLst>
              <a:ext uri="{FF2B5EF4-FFF2-40B4-BE49-F238E27FC236}">
                <a16:creationId xmlns:a16="http://schemas.microsoft.com/office/drawing/2014/main" id="{3738DDF9-FAF4-4CDC-9E03-E1D242B971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625" b="63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59A4E2-BC9A-4C0F-B767-DC9DAD0BA2BD}"/>
              </a:ext>
            </a:extLst>
          </p:cNvPr>
          <p:cNvSpPr txBox="1"/>
          <p:nvPr/>
        </p:nvSpPr>
        <p:spPr>
          <a:xfrm>
            <a:off x="1422400" y="4383881"/>
            <a:ext cx="10769600" cy="1754326"/>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ZA" sz="3600" b="1" u="sng" dirty="0">
                <a:solidFill>
                  <a:schemeClr val="bg1"/>
                </a:solidFill>
              </a:rPr>
              <a:t>https://github.com/HiltonGiesenow/PoShMon</a:t>
            </a:r>
          </a:p>
          <a:p>
            <a:pPr>
              <a:lnSpc>
                <a:spcPct val="150000"/>
              </a:lnSpc>
            </a:pPr>
            <a:r>
              <a:rPr lang="en-ZA" sz="3600" b="1" u="sng" dirty="0">
                <a:solidFill>
                  <a:schemeClr val="bg1"/>
                </a:solidFill>
              </a:rPr>
              <a:t>https://github.com/HiltonGiesenow/ESPC</a:t>
            </a:r>
          </a:p>
        </p:txBody>
      </p:sp>
    </p:spTree>
    <p:extLst>
      <p:ext uri="{BB962C8B-B14F-4D97-AF65-F5344CB8AC3E}">
        <p14:creationId xmlns:p14="http://schemas.microsoft.com/office/powerpoint/2010/main" val="898913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9174" y="713955"/>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HEADLINE TITLE TEXT</a:t>
            </a:r>
          </a:p>
        </p:txBody>
      </p:sp>
      <p:sp>
        <p:nvSpPr>
          <p:cNvPr id="5" name="TextBox 4"/>
          <p:cNvSpPr txBox="1"/>
          <p:nvPr/>
        </p:nvSpPr>
        <p:spPr>
          <a:xfrm>
            <a:off x="939173" y="1543130"/>
            <a:ext cx="10117709" cy="4278094"/>
          </a:xfrm>
          <a:prstGeom prst="rect">
            <a:avLst/>
          </a:prstGeom>
          <a:noFill/>
        </p:spPr>
        <p:txBody>
          <a:bodyPr wrap="square" rtlCol="0" anchor="t">
            <a:spAutoFit/>
          </a:bodyPr>
          <a:lstStyle/>
          <a:p>
            <a:r>
              <a:rPr lang="en-GB" sz="3400" dirty="0">
                <a:solidFill>
                  <a:srgbClr val="666666"/>
                </a:solidFill>
                <a:latin typeface="Calibri Light" charset="0"/>
                <a:ea typeface="Calibri Light" charset="0"/>
                <a:cs typeface="Calibri Light" charset="0"/>
              </a:rPr>
              <a:t>Lorem ipsum </a:t>
            </a:r>
            <a:r>
              <a:rPr lang="en-GB" sz="3400" dirty="0" err="1">
                <a:solidFill>
                  <a:srgbClr val="666666"/>
                </a:solidFill>
                <a:latin typeface="Calibri Light" charset="0"/>
                <a:ea typeface="Calibri Light" charset="0"/>
                <a:cs typeface="Calibri Light" charset="0"/>
              </a:rPr>
              <a:t>dolor</a:t>
            </a:r>
            <a:r>
              <a:rPr lang="en-GB" sz="3400" dirty="0">
                <a:solidFill>
                  <a:srgbClr val="666666"/>
                </a:solidFill>
                <a:latin typeface="Calibri Light" charset="0"/>
                <a:ea typeface="Calibri Light" charset="0"/>
                <a:cs typeface="Calibri Light" charset="0"/>
              </a:rPr>
              <a:t> sit </a:t>
            </a:r>
            <a:r>
              <a:rPr lang="en-GB" sz="3400" dirty="0" err="1">
                <a:solidFill>
                  <a:srgbClr val="666666"/>
                </a:solidFill>
                <a:latin typeface="Calibri Light" charset="0"/>
                <a:ea typeface="Calibri Light" charset="0"/>
                <a:cs typeface="Calibri Light" charset="0"/>
              </a:rPr>
              <a:t>amet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consectetur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adipiscing</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elit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sed</a:t>
            </a:r>
            <a:r>
              <a:rPr lang="en-GB" sz="3400" dirty="0">
                <a:solidFill>
                  <a:srgbClr val="666666"/>
                </a:solidFill>
                <a:latin typeface="Calibri Light" charset="0"/>
                <a:ea typeface="Calibri Light" charset="0"/>
                <a:cs typeface="Calibri Light" charset="0"/>
              </a:rPr>
              <a:t> do </a:t>
            </a:r>
            <a:r>
              <a:rPr lang="en-GB" sz="3400" dirty="0" err="1">
                <a:solidFill>
                  <a:srgbClr val="666666"/>
                </a:solidFill>
                <a:latin typeface="Calibri Light" charset="0"/>
                <a:ea typeface="Calibri Light" charset="0"/>
                <a:cs typeface="Calibri Light" charset="0"/>
              </a:rPr>
              <a:t>eiusmod</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tempor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incididunt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labore</a:t>
            </a:r>
            <a:r>
              <a:rPr lang="en-GB" sz="3400" dirty="0">
                <a:solidFill>
                  <a:srgbClr val="666666"/>
                </a:solidFill>
                <a:latin typeface="Calibri Light" charset="0"/>
                <a:ea typeface="Calibri Light" charset="0"/>
                <a:cs typeface="Calibri Light" charset="0"/>
              </a:rPr>
              <a:t> et </a:t>
            </a:r>
            <a:r>
              <a:rPr lang="en-GB" sz="3400" dirty="0" err="1">
                <a:solidFill>
                  <a:srgbClr val="666666"/>
                </a:solidFill>
                <a:latin typeface="Calibri Light" charset="0"/>
                <a:ea typeface="Calibri Light" charset="0"/>
                <a:cs typeface="Calibri Light" charset="0"/>
              </a:rPr>
              <a:t>dolore</a:t>
            </a:r>
            <a:r>
              <a:rPr lang="en-GB" sz="3400" dirty="0">
                <a:solidFill>
                  <a:srgbClr val="666666"/>
                </a:solidFill>
                <a:latin typeface="Calibri Light" charset="0"/>
                <a:ea typeface="Calibri Light" charset="0"/>
                <a:cs typeface="Calibri Light" charset="0"/>
              </a:rPr>
              <a:t> magna </a:t>
            </a:r>
            <a:r>
              <a:rPr lang="en-GB" sz="3400" dirty="0" err="1">
                <a:solidFill>
                  <a:srgbClr val="666666"/>
                </a:solidFill>
                <a:latin typeface="Calibri Light" charset="0"/>
                <a:ea typeface="Calibri Light" charset="0"/>
                <a:cs typeface="Calibri Light" charset="0"/>
              </a:rPr>
              <a:t>aliqua</a:t>
            </a:r>
            <a:r>
              <a:rPr lang="en-GB" sz="3400" dirty="0">
                <a:solidFill>
                  <a:srgbClr val="666666"/>
                </a:solidFill>
                <a:latin typeface="Calibri Light" charset="0"/>
                <a:ea typeface="Calibri Light" charset="0"/>
                <a:cs typeface="Calibri Light" charset="0"/>
              </a:rPr>
              <a:t>.</a:t>
            </a:r>
            <a:br>
              <a:rPr lang="en-GB" sz="3400" dirty="0">
                <a:solidFill>
                  <a:srgbClr val="666666"/>
                </a:solidFill>
                <a:latin typeface="Calibri Light" charset="0"/>
                <a:ea typeface="Calibri Light" charset="0"/>
                <a:cs typeface="Calibri Light" charset="0"/>
              </a:rPr>
            </a:br>
            <a:r>
              <a:rPr lang="en-GB" sz="3400" dirty="0">
                <a:solidFill>
                  <a:srgbClr val="666666"/>
                </a:solidFill>
                <a:latin typeface="Calibri Light" charset="0"/>
                <a:ea typeface="Calibri Light" charset="0"/>
                <a:cs typeface="Calibri Light" charset="0"/>
              </a:rPr>
              <a:t> </a:t>
            </a: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enim</a:t>
            </a:r>
            <a:r>
              <a:rPr lang="en-GB" sz="3400" dirty="0">
                <a:solidFill>
                  <a:srgbClr val="666666"/>
                </a:solidFill>
                <a:latin typeface="Calibri Light" charset="0"/>
                <a:ea typeface="Calibri Light" charset="0"/>
                <a:cs typeface="Calibri Light" charset="0"/>
              </a:rPr>
              <a:t> ad minim </a:t>
            </a:r>
            <a:r>
              <a:rPr lang="en-GB" sz="3400" dirty="0" err="1">
                <a:solidFill>
                  <a:srgbClr val="666666"/>
                </a:solidFill>
                <a:latin typeface="Calibri Light" charset="0"/>
                <a:ea typeface="Calibri Light" charset="0"/>
                <a:cs typeface="Calibri Light" charset="0"/>
              </a:rPr>
              <a:t>veniam</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quis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nostrud</a:t>
            </a:r>
            <a:r>
              <a:rPr lang="en-GB" sz="3400" dirty="0">
                <a:solidFill>
                  <a:srgbClr val="666666"/>
                </a:solidFill>
                <a:latin typeface="Calibri Light" charset="0"/>
                <a:ea typeface="Calibri Light" charset="0"/>
                <a:cs typeface="Calibri Light" charset="0"/>
              </a:rPr>
              <a:t> exercitation </a:t>
            </a:r>
            <a:r>
              <a:rPr lang="en-GB" sz="3400" dirty="0" err="1">
                <a:solidFill>
                  <a:srgbClr val="666666"/>
                </a:solidFill>
                <a:latin typeface="Calibri Light" charset="0"/>
                <a:ea typeface="Calibri Light" charset="0"/>
                <a:cs typeface="Calibri Light" charset="0"/>
              </a:rPr>
              <a:t>ullamco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laboris</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a:solidFill>
                  <a:srgbClr val="666666"/>
                </a:solidFill>
                <a:latin typeface="Calibri Light" charset="0"/>
                <a:ea typeface="Calibri Light" charset="0"/>
                <a:cs typeface="Calibri Light" charset="0"/>
              </a:rPr>
              <a:t>nisi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aliquip</a:t>
            </a:r>
            <a:r>
              <a:rPr lang="en-GB" sz="3400" dirty="0">
                <a:solidFill>
                  <a:srgbClr val="666666"/>
                </a:solidFill>
                <a:latin typeface="Calibri Light" charset="0"/>
                <a:ea typeface="Calibri Light" charset="0"/>
                <a:cs typeface="Calibri Light" charset="0"/>
              </a:rPr>
              <a:t> ex </a:t>
            </a:r>
            <a:r>
              <a:rPr lang="en-GB" sz="3400" dirty="0" err="1">
                <a:solidFill>
                  <a:srgbClr val="666666"/>
                </a:solidFill>
                <a:latin typeface="Calibri Light" charset="0"/>
                <a:ea typeface="Calibri Light" charset="0"/>
                <a:cs typeface="Calibri Light" charset="0"/>
              </a:rPr>
              <a:t>ea</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commodo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consequat</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Duis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aute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irure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dolor</a:t>
            </a:r>
            <a:endParaRPr lang="en-GB" sz="3400" dirty="0">
              <a:solidFill>
                <a:srgbClr val="666666"/>
              </a:solidFill>
              <a:latin typeface="Calibri Light" charset="0"/>
              <a:ea typeface="Calibri Light" charset="0"/>
              <a:cs typeface="Calibri Light" charset="0"/>
            </a:endParaRPr>
          </a:p>
        </p:txBody>
      </p:sp>
    </p:spTree>
    <p:extLst>
      <p:ext uri="{BB962C8B-B14F-4D97-AF65-F5344CB8AC3E}">
        <p14:creationId xmlns:p14="http://schemas.microsoft.com/office/powerpoint/2010/main" val="195609147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aihs.org/wp-content/uploads/2017/01/kkk-1024x599.jpeg">
            <a:extLst>
              <a:ext uri="{FF2B5EF4-FFF2-40B4-BE49-F238E27FC236}">
                <a16:creationId xmlns:a16="http://schemas.microsoft.com/office/drawing/2014/main" id="{B92186EA-4EBF-40FC-89A3-ECBE59056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04"/>
          <a:stretch/>
        </p:blipFill>
        <p:spPr bwMode="auto">
          <a:xfrm>
            <a:off x="0" y="-76201"/>
            <a:ext cx="12192000" cy="64112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84526B-054C-41A6-A999-0FA60A8C0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594554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A34-0C7B-4CA8-842C-39B28C2A60B7}"/>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E2FFD332-8EA7-49EA-9BC4-3F445B154BFE}"/>
              </a:ext>
            </a:extLst>
          </p:cNvPr>
          <p:cNvSpPr>
            <a:spLocks noGrp="1"/>
          </p:cNvSpPr>
          <p:nvPr>
            <p:ph idx="1"/>
          </p:nvPr>
        </p:nvSpPr>
        <p:spPr/>
        <p:txBody>
          <a:bodyPr/>
          <a:lstStyle/>
          <a:p>
            <a:endParaRPr lang="en-ZA"/>
          </a:p>
        </p:txBody>
      </p:sp>
      <p:pic>
        <p:nvPicPr>
          <p:cNvPr id="1026" name="Picture 2" descr="https://www.appliancesonline.com.au/academy/wp-content/uploads/2012/12/sleeping-laptop.jpg">
            <a:extLst>
              <a:ext uri="{FF2B5EF4-FFF2-40B4-BE49-F238E27FC236}">
                <a16:creationId xmlns:a16="http://schemas.microsoft.com/office/drawing/2014/main" id="{620C1C6A-31B0-498D-A975-9FFF1E572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6" b="7786"/>
          <a:stretch/>
        </p:blipFill>
        <p:spPr bwMode="auto">
          <a:xfrm>
            <a:off x="-10159" y="-484136"/>
            <a:ext cx="12202159" cy="682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2308"/>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s://typeset-beta.imgix.net/rehost%2F2016%2F9%2F13%2F8b6424d2-7b25-46d6-9f41-7affd61a4d18.jpg">
            <a:extLst>
              <a:ext uri="{FF2B5EF4-FFF2-40B4-BE49-F238E27FC236}">
                <a16:creationId xmlns:a16="http://schemas.microsoft.com/office/drawing/2014/main" id="{24C67835-31A4-44DC-879D-CBDAA729C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raintellect.com/wp-content/uploads/2015/09/17527030_l.jpg">
            <a:extLst>
              <a:ext uri="{FF2B5EF4-FFF2-40B4-BE49-F238E27FC236}">
                <a16:creationId xmlns:a16="http://schemas.microsoft.com/office/drawing/2014/main" id="{F3DD81A0-EE78-4B41-BC2F-9058702E2EC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2802"/>
          <a:stretch/>
        </p:blipFill>
        <p:spPr bwMode="auto">
          <a:xfrm>
            <a:off x="2636520" y="-314960"/>
            <a:ext cx="6944360" cy="605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7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down)">
                                      <p:cBhvr>
                                        <p:cTn id="7" dur="580">
                                          <p:stCondLst>
                                            <p:cond delay="0"/>
                                          </p:stCondLst>
                                        </p:cTn>
                                        <p:tgtEl>
                                          <p:spTgt spid="1030"/>
                                        </p:tgtEl>
                                      </p:cBhvr>
                                    </p:animEffect>
                                    <p:anim calcmode="lin" valueType="num">
                                      <p:cBhvr>
                                        <p:cTn id="8"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30"/>
                                        </p:tgtEl>
                                      </p:cBhvr>
                                      <p:to x="100000" y="60000"/>
                                    </p:animScale>
                                    <p:animScale>
                                      <p:cBhvr>
                                        <p:cTn id="14" dur="166" decel="50000">
                                          <p:stCondLst>
                                            <p:cond delay="676"/>
                                          </p:stCondLst>
                                        </p:cTn>
                                        <p:tgtEl>
                                          <p:spTgt spid="1030"/>
                                        </p:tgtEl>
                                      </p:cBhvr>
                                      <p:to x="100000" y="100000"/>
                                    </p:animScale>
                                    <p:animScale>
                                      <p:cBhvr>
                                        <p:cTn id="15" dur="26">
                                          <p:stCondLst>
                                            <p:cond delay="1312"/>
                                          </p:stCondLst>
                                        </p:cTn>
                                        <p:tgtEl>
                                          <p:spTgt spid="1030"/>
                                        </p:tgtEl>
                                      </p:cBhvr>
                                      <p:to x="100000" y="80000"/>
                                    </p:animScale>
                                    <p:animScale>
                                      <p:cBhvr>
                                        <p:cTn id="16" dur="166" decel="50000">
                                          <p:stCondLst>
                                            <p:cond delay="1338"/>
                                          </p:stCondLst>
                                        </p:cTn>
                                        <p:tgtEl>
                                          <p:spTgt spid="1030"/>
                                        </p:tgtEl>
                                      </p:cBhvr>
                                      <p:to x="100000" y="100000"/>
                                    </p:animScale>
                                    <p:animScale>
                                      <p:cBhvr>
                                        <p:cTn id="17" dur="26">
                                          <p:stCondLst>
                                            <p:cond delay="1642"/>
                                          </p:stCondLst>
                                        </p:cTn>
                                        <p:tgtEl>
                                          <p:spTgt spid="1030"/>
                                        </p:tgtEl>
                                      </p:cBhvr>
                                      <p:to x="100000" y="90000"/>
                                    </p:animScale>
                                    <p:animScale>
                                      <p:cBhvr>
                                        <p:cTn id="18" dur="166" decel="50000">
                                          <p:stCondLst>
                                            <p:cond delay="1668"/>
                                          </p:stCondLst>
                                        </p:cTn>
                                        <p:tgtEl>
                                          <p:spTgt spid="1030"/>
                                        </p:tgtEl>
                                      </p:cBhvr>
                                      <p:to x="100000" y="100000"/>
                                    </p:animScale>
                                    <p:animScale>
                                      <p:cBhvr>
                                        <p:cTn id="19" dur="26">
                                          <p:stCondLst>
                                            <p:cond delay="1808"/>
                                          </p:stCondLst>
                                        </p:cTn>
                                        <p:tgtEl>
                                          <p:spTgt spid="1030"/>
                                        </p:tgtEl>
                                      </p:cBhvr>
                                      <p:to x="100000" y="95000"/>
                                    </p:animScale>
                                    <p:animScale>
                                      <p:cBhvr>
                                        <p:cTn id="20" dur="166" decel="50000">
                                          <p:stCondLst>
                                            <p:cond delay="1834"/>
                                          </p:stCondLst>
                                        </p:cTn>
                                        <p:tgtEl>
                                          <p:spTgt spid="10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repeatCount="indefinite" fill="hold" nodeType="clickEffect">
                                  <p:stCondLst>
                                    <p:cond delay="0"/>
                                  </p:stCondLst>
                                  <p:endCondLst>
                                    <p:cond evt="onNext" delay="0">
                                      <p:tgtEl>
                                        <p:sldTgt/>
                                      </p:tgtEl>
                                    </p:cond>
                                  </p:endCondLst>
                                  <p:childTnLst>
                                    <p:animRot by="21600000">
                                      <p:cBhvr>
                                        <p:cTn id="24" dur="2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0EE8-D8DE-4DA0-BB44-6AAB678DF765}"/>
              </a:ext>
            </a:extLst>
          </p:cNvPr>
          <p:cNvSpPr>
            <a:spLocks noGrp="1"/>
          </p:cNvSpPr>
          <p:nvPr>
            <p:ph type="title"/>
          </p:nvPr>
        </p:nvSpPr>
        <p:spPr>
          <a:xfrm>
            <a:off x="838200" y="365125"/>
            <a:ext cx="10515600" cy="1325563"/>
          </a:xfrm>
        </p:spPr>
        <p:txBody>
          <a:bodyPr/>
          <a:lstStyle/>
          <a:p>
            <a:endParaRPr lang="en-ZA"/>
          </a:p>
        </p:txBody>
      </p:sp>
      <p:pic>
        <p:nvPicPr>
          <p:cNvPr id="2050" name="Picture 2" descr="https://www.office-coffee.co.uk/assets/10-ways-to-be-happy-at-work-1170x700.jpg">
            <a:extLst>
              <a:ext uri="{FF2B5EF4-FFF2-40B4-BE49-F238E27FC236}">
                <a16:creationId xmlns:a16="http://schemas.microsoft.com/office/drawing/2014/main" id="{758303E3-3633-48A7-B848-7655E7441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1" b="10371"/>
          <a:stretch/>
        </p:blipFill>
        <p:spPr bwMode="auto">
          <a:xfrm>
            <a:off x="0" y="-132080"/>
            <a:ext cx="12192000" cy="644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592314"/>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D435-64BE-45F6-AC20-2857487C99F2}"/>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2150CBF9-A874-46CF-9549-C7177F9F0FAE}"/>
              </a:ext>
            </a:extLst>
          </p:cNvPr>
          <p:cNvSpPr>
            <a:spLocks noGrp="1"/>
          </p:cNvSpPr>
          <p:nvPr>
            <p:ph idx="1"/>
          </p:nvPr>
        </p:nvSpPr>
        <p:spPr/>
        <p:txBody>
          <a:bodyPr/>
          <a:lstStyle/>
          <a:p>
            <a:endParaRPr lang="en-ZA"/>
          </a:p>
        </p:txBody>
      </p:sp>
      <p:pic>
        <p:nvPicPr>
          <p:cNvPr id="3074" name="Picture 2" descr="Mature adult businessman smashing laptop on fire with hammer : Stock Photo">
            <a:extLst>
              <a:ext uri="{FF2B5EF4-FFF2-40B4-BE49-F238E27FC236}">
                <a16:creationId xmlns:a16="http://schemas.microsoft.com/office/drawing/2014/main" id="{46A2A84B-633C-4BAA-A7DD-A9B09A5F0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1" b="7771"/>
          <a:stretch/>
        </p:blipFill>
        <p:spPr bwMode="auto">
          <a:xfrm>
            <a:off x="0" y="-48688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00725"/>
      </p:ext>
    </p:extLst>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463E-20AC-433C-AF58-092175338C5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69B79CF0-6813-47CC-914C-E3DE97BDFE03}"/>
              </a:ext>
            </a:extLst>
          </p:cNvPr>
          <p:cNvSpPr>
            <a:spLocks noGrp="1"/>
          </p:cNvSpPr>
          <p:nvPr>
            <p:ph idx="1"/>
          </p:nvPr>
        </p:nvSpPr>
        <p:spPr/>
        <p:txBody>
          <a:bodyPr/>
          <a:lstStyle/>
          <a:p>
            <a:endParaRPr lang="en-ZA"/>
          </a:p>
        </p:txBody>
      </p:sp>
      <p:pic>
        <p:nvPicPr>
          <p:cNvPr id="5122" name="Picture 2" descr="http://mcknowledge.info/wp-content/uploads/2014/05/Screen-Shot-2014-06-02-at-8.00.59-am.jpg">
            <a:extLst>
              <a:ext uri="{FF2B5EF4-FFF2-40B4-BE49-F238E27FC236}">
                <a16:creationId xmlns:a16="http://schemas.microsoft.com/office/drawing/2014/main" id="{EA8ACACB-5D02-4F85-8302-4571EB573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2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7730"/>
      </p:ext>
    </p:extLst>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descr="http://www.jamespratt.com/sites/default/files/styles/full_post/public/health%20check_0.png?itok=MUE5BHej">
            <a:extLst>
              <a:ext uri="{FF2B5EF4-FFF2-40B4-BE49-F238E27FC236}">
                <a16:creationId xmlns:a16="http://schemas.microsoft.com/office/drawing/2014/main" id="{DEF31F84-B92F-4BFB-B33A-094CC2D0E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a:stretch/>
        </p:blipFill>
        <p:spPr bwMode="auto">
          <a:xfrm>
            <a:off x="0" y="0"/>
            <a:ext cx="1184656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6512560" y="486578"/>
            <a:ext cx="5679440" cy="4247317"/>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Space</a:t>
            </a:r>
          </a:p>
          <a:p>
            <a:pPr marL="685800" indent="-685800">
              <a:buFont typeface="Calibri" panose="020F0502020204030204" pitchFamily="34" charset="0"/>
              <a:buChar char="›"/>
            </a:pPr>
            <a:r>
              <a:rPr lang="en-US" sz="5400" dirty="0">
                <a:solidFill>
                  <a:schemeClr val="bg1"/>
                </a:solidFill>
              </a:rPr>
              <a:t>Memory</a:t>
            </a:r>
          </a:p>
          <a:p>
            <a:pPr marL="685800" indent="-685800">
              <a:buFont typeface="Calibri" panose="020F0502020204030204" pitchFamily="34" charset="0"/>
              <a:buChar char="›"/>
            </a:pPr>
            <a:r>
              <a:rPr lang="en-US" sz="5400" dirty="0">
                <a:solidFill>
                  <a:schemeClr val="bg1"/>
                </a:solidFill>
              </a:rPr>
              <a:t>CPU</a:t>
            </a:r>
          </a:p>
          <a:p>
            <a:pPr marL="685800" indent="-685800">
              <a:buFont typeface="Calibri" panose="020F0502020204030204" pitchFamily="34" charset="0"/>
              <a:buChar char="›"/>
            </a:pPr>
            <a:r>
              <a:rPr lang="en-US" sz="5400" dirty="0">
                <a:solidFill>
                  <a:schemeClr val="bg1"/>
                </a:solidFill>
              </a:rPr>
              <a:t>Network</a:t>
            </a:r>
          </a:p>
          <a:p>
            <a:pPr marL="685800" indent="-685800">
              <a:buFont typeface="Calibri" panose="020F0502020204030204" pitchFamily="34" charset="0"/>
              <a:buChar char="›"/>
            </a:pPr>
            <a:r>
              <a:rPr lang="en-US" sz="5400" dirty="0">
                <a:solidFill>
                  <a:schemeClr val="bg1"/>
                </a:solidFill>
              </a:rPr>
              <a:t>Event Logs</a:t>
            </a: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924560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Operating System</a:t>
            </a:r>
            <a:endParaRPr lang="en-ZA" sz="5400" b="1" dirty="0">
              <a:solidFill>
                <a:schemeClr val="bg1"/>
              </a:solidFill>
            </a:endParaRPr>
          </a:p>
        </p:txBody>
      </p:sp>
    </p:spTree>
    <p:extLst>
      <p:ext uri="{BB962C8B-B14F-4D97-AF65-F5344CB8AC3E}">
        <p14:creationId xmlns:p14="http://schemas.microsoft.com/office/powerpoint/2010/main" val="24185571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http://wimtracking.org/wp-content/uploads/2016/11/UploadsNewsArticle4917209main.jpg">
            <a:extLst>
              <a:ext uri="{FF2B5EF4-FFF2-40B4-BE49-F238E27FC236}">
                <a16:creationId xmlns:a16="http://schemas.microsoft.com/office/drawing/2014/main" id="{323B4DA8-385A-4034-B426-5C6EF3EBD3D7}"/>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CrisscrossEtching/>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1734800" cy="635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5049520" y="731520"/>
            <a:ext cx="7071360" cy="3416320"/>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Capacity</a:t>
            </a:r>
          </a:p>
          <a:p>
            <a:pPr marL="685800" indent="-685800">
              <a:buFont typeface="Calibri" panose="020F0502020204030204" pitchFamily="34" charset="0"/>
              <a:buChar char="›"/>
            </a:pPr>
            <a:r>
              <a:rPr lang="en-US" sz="5400" dirty="0">
                <a:solidFill>
                  <a:schemeClr val="bg1"/>
                </a:solidFill>
              </a:rPr>
              <a:t>Database Size</a:t>
            </a:r>
          </a:p>
          <a:p>
            <a:pPr marL="685800" indent="-685800">
              <a:buFont typeface="Calibri" panose="020F0502020204030204" pitchFamily="34" charset="0"/>
              <a:buChar char="›"/>
            </a:pPr>
            <a:r>
              <a:rPr lang="en-US" sz="5400" dirty="0">
                <a:solidFill>
                  <a:schemeClr val="bg1"/>
                </a:solidFill>
              </a:rPr>
              <a:t>Index Fragmentation</a:t>
            </a:r>
          </a:p>
          <a:p>
            <a:pPr marL="685800" indent="-685800">
              <a:buFont typeface="Calibri" panose="020F0502020204030204" pitchFamily="34" charset="0"/>
              <a:buChar char="›"/>
            </a:pPr>
            <a:r>
              <a:rPr lang="en-US" sz="5400" dirty="0">
                <a:solidFill>
                  <a:schemeClr val="bg1"/>
                </a:solidFill>
              </a:rPr>
              <a:t>Lots More…</a:t>
            </a:r>
            <a:endParaRPr lang="en-ZA" sz="5400" dirty="0">
              <a:solidFill>
                <a:schemeClr val="bg1"/>
              </a:solidFill>
            </a:endParaRP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760984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SQL Server</a:t>
            </a:r>
            <a:endParaRPr lang="en-ZA" sz="5400" b="1" dirty="0">
              <a:solidFill>
                <a:schemeClr val="bg1"/>
              </a:solidFill>
            </a:endParaRPr>
          </a:p>
        </p:txBody>
      </p:sp>
    </p:spTree>
    <p:extLst>
      <p:ext uri="{BB962C8B-B14F-4D97-AF65-F5344CB8AC3E}">
        <p14:creationId xmlns:p14="http://schemas.microsoft.com/office/powerpoint/2010/main" val="2415100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descr="http://www.tech-coffee.net/wp-content/uploads/2014/06/fotolia_35812344_M.jpg">
            <a:extLst>
              <a:ext uri="{FF2B5EF4-FFF2-40B4-BE49-F238E27FC236}">
                <a16:creationId xmlns:a16="http://schemas.microsoft.com/office/drawing/2014/main" id="{E594BE5E-E7B3-4BBE-9C17-D20D782FF31D}"/>
              </a:ext>
            </a:extLst>
          </p:cNvPr>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2473" b="9753"/>
          <a:stretch/>
        </p:blipFill>
        <p:spPr bwMode="auto">
          <a:xfrm>
            <a:off x="0" y="0"/>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858B90-BEC6-4947-8C55-974A011B172D}"/>
              </a:ext>
            </a:extLst>
          </p:cNvPr>
          <p:cNvSpPr txBox="1"/>
          <p:nvPr/>
        </p:nvSpPr>
        <p:spPr>
          <a:xfrm>
            <a:off x="0" y="5220473"/>
            <a:ext cx="807720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Backups</a:t>
            </a:r>
            <a:endParaRPr lang="en-ZA" sz="5400" b="1" dirty="0">
              <a:solidFill>
                <a:schemeClr val="bg1"/>
              </a:solidFill>
            </a:endParaRPr>
          </a:p>
        </p:txBody>
      </p:sp>
      <p:sp>
        <p:nvSpPr>
          <p:cNvPr id="5" name="TextBox 4">
            <a:extLst>
              <a:ext uri="{FF2B5EF4-FFF2-40B4-BE49-F238E27FC236}">
                <a16:creationId xmlns:a16="http://schemas.microsoft.com/office/drawing/2014/main" id="{3FF5E9E1-7D68-49F4-BAA8-983C5C4EC154}"/>
              </a:ext>
            </a:extLst>
          </p:cNvPr>
          <p:cNvSpPr txBox="1"/>
          <p:nvPr/>
        </p:nvSpPr>
        <p:spPr>
          <a:xfrm>
            <a:off x="5049520" y="731520"/>
            <a:ext cx="7071360" cy="1754326"/>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Success / Failure</a:t>
            </a:r>
          </a:p>
          <a:p>
            <a:pPr marL="685800" indent="-685800">
              <a:buFont typeface="Calibri" panose="020F0502020204030204" pitchFamily="34" charset="0"/>
              <a:buChar char="›"/>
            </a:pPr>
            <a:r>
              <a:rPr lang="en-US" sz="5400" dirty="0">
                <a:solidFill>
                  <a:schemeClr val="bg1"/>
                </a:solidFill>
              </a:rPr>
              <a:t>Capacity</a:t>
            </a:r>
            <a:endParaRPr lang="en-ZA" sz="5400" dirty="0">
              <a:solidFill>
                <a:schemeClr val="bg1"/>
              </a:solidFill>
            </a:endParaRPr>
          </a:p>
        </p:txBody>
      </p:sp>
    </p:spTree>
    <p:extLst>
      <p:ext uri="{BB962C8B-B14F-4D97-AF65-F5344CB8AC3E}">
        <p14:creationId xmlns:p14="http://schemas.microsoft.com/office/powerpoint/2010/main" val="350485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wipe(left)">
                                      <p:cBhvr>
                                        <p:cTn id="11" dur="5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i.pinimg.com/736x/a9/10/f2/a910f219190ce75210852401f516fd5d--cattle-dogs-cattle-barn.jpg">
            <a:extLst>
              <a:ext uri="{FF2B5EF4-FFF2-40B4-BE49-F238E27FC236}">
                <a16:creationId xmlns:a16="http://schemas.microsoft.com/office/drawing/2014/main" id="{37B67167-757B-46E8-BC28-A17BF6BE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3" b="6301"/>
          <a:stretch/>
        </p:blipFill>
        <p:spPr bwMode="auto">
          <a:xfrm>
            <a:off x="1254020" y="244"/>
            <a:ext cx="9574096" cy="63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952017"/>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joburgwest.getitonline.co.za/wp-content/uploads/sites/13/2014/11/52-cute-teddy-bears-you-willl-want-to-hug-48.jpg">
            <a:extLst>
              <a:ext uri="{FF2B5EF4-FFF2-40B4-BE49-F238E27FC236}">
                <a16:creationId xmlns:a16="http://schemas.microsoft.com/office/drawing/2014/main" id="{22378046-4024-4B2A-9CA3-A6CF16A44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 t="12877" r="-671" b="15690"/>
          <a:stretch/>
        </p:blipFill>
        <p:spPr bwMode="auto">
          <a:xfrm>
            <a:off x="297063" y="0"/>
            <a:ext cx="11815689" cy="63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205636"/>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8C1D8A85C105408F76CFD7DA030F0A" ma:contentTypeVersion="5" ma:contentTypeDescription="Create a new document." ma:contentTypeScope="" ma:versionID="ca128572cef91e2538d83594c5ed75cb">
  <xsd:schema xmlns:xsd="http://www.w3.org/2001/XMLSchema" xmlns:xs="http://www.w3.org/2001/XMLSchema" xmlns:p="http://schemas.microsoft.com/office/2006/metadata/properties" xmlns:ns2="5ede6e79-feff-4140-9d03-cd6d8f9e4d28" xmlns:ns3="c3a5a7ae-6130-4a90-82a9-c20195dce311" targetNamespace="http://schemas.microsoft.com/office/2006/metadata/properties" ma:root="true" ma:fieldsID="f89ec4621eb4553a57bc0b20f73e9983" ns2:_="" ns3:_="">
    <xsd:import namespace="5ede6e79-feff-4140-9d03-cd6d8f9e4d28"/>
    <xsd:import namespace="c3a5a7ae-6130-4a90-82a9-c20195dce3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6e79-feff-4140-9d03-cd6d8f9e4d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a5a7ae-6130-4a90-82a9-c20195dce311"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3a5a7ae-6130-4a90-82a9-c20195dce311">
      <UserInfo>
        <DisplayName>Sarah McNamara</DisplayName>
        <AccountId>18</AccountId>
        <AccountType/>
      </UserInfo>
      <UserInfo>
        <DisplayName>Kevin Monahan</DisplayName>
        <AccountId>17</AccountId>
        <AccountType/>
      </UserInfo>
      <UserInfo>
        <DisplayName>SharingLinks.7aab36c8-55b5-4ed2-93b2-363ed9ff98f3.OrganizationEdit.39118fee-884e-4339-867f-f5c63d688c41</DisplayName>
        <AccountId>22</AccountId>
        <AccountType/>
      </UserInfo>
      <UserInfo>
        <DisplayName>Tracy O'Connell</DisplayName>
        <AccountId>6</AccountId>
        <AccountType/>
      </UserInfo>
      <UserInfo>
        <DisplayName>Pamela Miskell</DisplayName>
        <AccountId>13</AccountId>
        <AccountType/>
      </UserInfo>
      <UserInfo>
        <DisplayName>Shane Lyons</DisplayName>
        <AccountId>15</AccountId>
        <AccountType/>
      </UserInfo>
    </SharedWithUsers>
  </documentManagement>
</p:properties>
</file>

<file path=customXml/itemProps1.xml><?xml version="1.0" encoding="utf-8"?>
<ds:datastoreItem xmlns:ds="http://schemas.openxmlformats.org/officeDocument/2006/customXml" ds:itemID="{B39D3EFF-B276-41C8-ADC6-42DE51BD4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6e79-feff-4140-9d03-cd6d8f9e4d28"/>
    <ds:schemaRef ds:uri="c3a5a7ae-6130-4a90-82a9-c20195dce3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782FBD-C4AD-49F1-B11B-703DF9FAD87C}">
  <ds:schemaRefs>
    <ds:schemaRef ds:uri="http://schemas.microsoft.com/sharepoint/v3/contenttype/forms"/>
  </ds:schemaRefs>
</ds:datastoreItem>
</file>

<file path=customXml/itemProps3.xml><?xml version="1.0" encoding="utf-8"?>
<ds:datastoreItem xmlns:ds="http://schemas.openxmlformats.org/officeDocument/2006/customXml" ds:itemID="{D05C0892-D583-430B-AD43-D1A4EB1EE043}">
  <ds:schemaRefs>
    <ds:schemaRef ds:uri="http://purl.org/dc/dcmitype/"/>
    <ds:schemaRef ds:uri="http://schemas.microsoft.com/office/infopath/2007/PartnerControls"/>
    <ds:schemaRef ds:uri="http://purl.org/dc/elements/1.1/"/>
    <ds:schemaRef ds:uri="http://schemas.microsoft.com/office/2006/metadata/properties"/>
    <ds:schemaRef ds:uri="c3a5a7ae-6130-4a90-82a9-c20195dce311"/>
    <ds:schemaRef ds:uri="http://schemas.microsoft.com/office/2006/documentManagement/types"/>
    <ds:schemaRef ds:uri="5ede6e79-feff-4140-9d03-cd6d8f9e4d28"/>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13567</TotalTime>
  <Words>2031</Words>
  <Application>Microsoft Office PowerPoint</Application>
  <PresentationFormat>Widescreen</PresentationFormat>
  <Paragraphs>307</Paragraphs>
  <Slides>102</Slides>
  <Notes>53</Notes>
  <HiddenSlides>16</HiddenSlides>
  <MMClips>10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07" baseType="lpstr">
      <vt:lpstr>Arial</vt:lpstr>
      <vt:lpstr>Calibri</vt:lpstr>
      <vt:lpstr>Calibri Light</vt:lpstr>
      <vt:lpstr>Office Theme</vt:lpstr>
      <vt:lpstr>Image</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Hilton Giesenow</cp:lastModifiedBy>
  <cp:revision>249</cp:revision>
  <dcterms:created xsi:type="dcterms:W3CDTF">2016-06-21T09:22:52Z</dcterms:created>
  <dcterms:modified xsi:type="dcterms:W3CDTF">2017-11-12T19:25:09Z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0x0101008F8C1D8A85C105408F76CFD7DA030F0A</vt:lpwstr>
  </property>
</Properties>
</file>